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96" r:id="rId5"/>
    <p:sldId id="318" r:id="rId6"/>
    <p:sldId id="259" r:id="rId7"/>
    <p:sldId id="260" r:id="rId8"/>
    <p:sldId id="264" r:id="rId9"/>
    <p:sldId id="268" r:id="rId10"/>
    <p:sldId id="270" r:id="rId11"/>
    <p:sldId id="269" r:id="rId12"/>
    <p:sldId id="274" r:id="rId13"/>
    <p:sldId id="272" r:id="rId14"/>
    <p:sldId id="273" r:id="rId15"/>
    <p:sldId id="278" r:id="rId16"/>
    <p:sldId id="275" r:id="rId17"/>
    <p:sldId id="276" r:id="rId18"/>
    <p:sldId id="300" r:id="rId19"/>
    <p:sldId id="301" r:id="rId20"/>
    <p:sldId id="302" r:id="rId21"/>
    <p:sldId id="303" r:id="rId22"/>
    <p:sldId id="304" r:id="rId23"/>
    <p:sldId id="319" r:id="rId24"/>
    <p:sldId id="289" r:id="rId25"/>
    <p:sldId id="295" r:id="rId26"/>
    <p:sldId id="285" r:id="rId27"/>
    <p:sldId id="299" r:id="rId28"/>
    <p:sldId id="286" r:id="rId29"/>
    <p:sldId id="297" r:id="rId30"/>
    <p:sldId id="287" r:id="rId31"/>
    <p:sldId id="288" r:id="rId32"/>
    <p:sldId id="290" r:id="rId33"/>
    <p:sldId id="291" r:id="rId34"/>
    <p:sldId id="292" r:id="rId35"/>
    <p:sldId id="294" r:id="rId36"/>
    <p:sldId id="305" r:id="rId37"/>
    <p:sldId id="306" r:id="rId38"/>
    <p:sldId id="293" r:id="rId39"/>
    <p:sldId id="307" r:id="rId40"/>
    <p:sldId id="308" r:id="rId41"/>
    <p:sldId id="309" r:id="rId42"/>
    <p:sldId id="314" r:id="rId43"/>
    <p:sldId id="315" r:id="rId44"/>
    <p:sldId id="316" r:id="rId45"/>
    <p:sldId id="310" r:id="rId46"/>
    <p:sldId id="312" r:id="rId47"/>
    <p:sldId id="313" r:id="rId48"/>
    <p:sldId id="31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205" y="125730"/>
            <a:ext cx="10942955" cy="4119880"/>
          </a:xfrm>
        </p:spPr>
        <p:txBody>
          <a:bodyPr>
            <a:normAutofit/>
          </a:bodyPr>
          <a:lstStyle/>
          <a:p>
            <a:pPr algn="ctr"/>
            <a:r>
              <a:rPr lang="en-MY" altLang="en-US" sz="4890" b="1" dirty="0">
                <a:latin typeface="Times New Roman" panose="02020603050405020304" charset="0"/>
                <a:cs typeface="Times New Roman" panose="02020603050405020304" charset="0"/>
              </a:rPr>
              <a:t>JOURNAL CLUB </a:t>
            </a:r>
            <a:br>
              <a:rPr lang="en-MY" altLang="en-US" sz="489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MY" altLang="en-US" sz="4890" b="1" dirty="0">
                <a:latin typeface="Times New Roman" panose="02020603050405020304" charset="0"/>
                <a:cs typeface="Times New Roman" panose="02020603050405020304" charset="0"/>
              </a:rPr>
              <a:t>ANATOMIC PATHOLOGY</a:t>
            </a:r>
            <a:br>
              <a:rPr lang="en-MY" altLang="en-US" sz="489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MY" altLang="en-US" sz="4890" b="1" dirty="0">
                <a:latin typeface="Times New Roman" panose="02020603050405020304" charset="0"/>
                <a:cs typeface="Times New Roman" panose="02020603050405020304" charset="0"/>
              </a:rPr>
              <a:t> HOSPITAL KUALA LUMPUR</a:t>
            </a:r>
            <a:endParaRPr lang="en-MY" altLang="en-US" sz="489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645" y="4694555"/>
            <a:ext cx="10949305" cy="2011680"/>
          </a:xfrm>
        </p:spPr>
        <p:txBody>
          <a:bodyPr>
            <a:normAutofit lnSpcReduction="20000"/>
          </a:bodyPr>
          <a:lstStyle/>
          <a:p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DR KHAIRUNNISA BINTI MUHAMMAD ZUHAIDI</a:t>
            </a:r>
            <a:endParaRPr lang="en-MY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HOSPITAL TAIPING</a:t>
            </a:r>
            <a:endParaRPr lang="en-MY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23 MAY 2025 (FRIDAY)</a:t>
            </a:r>
            <a:endParaRPr lang="en-MY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595439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35" y="5953760"/>
            <a:ext cx="12191365" cy="687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GB" sz="2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Figure 4</a:t>
            </a:r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 Technique of nail apparatus biopsy. Punch biopsies and longitudinal elliptical biopsy of the bed (</a:t>
            </a:r>
            <a:r>
              <a:rPr lang="en-US" altLang="en-GB" sz="200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pink</a:t>
            </a:r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), punch biopsiesand transverse elliptical biopsies of the nail matrix (</a:t>
            </a:r>
            <a:r>
              <a:rPr lang="en-US" altLang="en-GB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blue</a:t>
            </a:r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), shave biopsy of the nail bed (</a:t>
            </a:r>
            <a:r>
              <a:rPr lang="en-US" altLang="en-GB" sz="20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green</a:t>
            </a:r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), and longitudinal excision biopsy</a:t>
            </a:r>
            <a:r>
              <a:rPr lang="en-MY" altLang="en-US" sz="20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GB" sz="200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yellow</a:t>
            </a:r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GB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-2085975" y="22263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GB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NAIL BIOPSY TECHNIQUES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4953000"/>
          </a:xfrm>
        </p:spPr>
        <p:txBody>
          <a:bodyPr/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Suitable techniques for broad pigmentations: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1)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Shave biopsy of the nail matrix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-P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erform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s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after withdrawing the proximal nail fold and avulsion of the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proximal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plate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-A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llows complete inclusion of the matrix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has a low risk of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permanent nail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dystrophy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2)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Longitudinal excision biopsy of the nail apparatus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-T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he technique of choice for histological study of the nail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apparatus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-O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ffer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the best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anatomical correlation and allow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study of the distribution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and architectural overview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of the lesion within the nail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apparatus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51041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-635" y="5104765"/>
            <a:ext cx="121926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Figure 3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 Longitudinal excision biopsy of the nail apparatus. </a:t>
            </a: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 Pale brown longitudinal melanonychia, which histologically corresponds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to nail hypermelanosis. </a:t>
            </a: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 Under local anesthetic, longitudinal excision is performed in a cylindrical shape from the proximal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nail fold to the hyponychium, including the entire nail apparatus. </a:t>
            </a: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 Direct closure of the defect by suture from nail plate at the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surface to the deep nail connective tissue. </a:t>
            </a: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 After 1 year, the result is a normal nail without any sign of permanent dystrophy, just</a:t>
            </a:r>
            <a:r>
              <a:rPr lang="en-MY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narrower.</a:t>
            </a:r>
            <a:endParaRPr lang="en-GB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635" cy="606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0"/>
            <a:ext cx="6094730" cy="60617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67710" y="6204585"/>
            <a:ext cx="565594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Nail plate dystrophy</a:t>
            </a:r>
            <a:endParaRPr lang="en-MY" altLang="en-GB" sz="20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HISTOLOGICAL PROCESSING OF THE NAIL SPECIMEN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4953000"/>
          </a:xfrm>
        </p:spPr>
        <p:txBody>
          <a:bodyPr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Processing a nail biopsy is more challenging than a standard skin biopsy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The nail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plate is a very hard tissue that is difficult to cut,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which often leads to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-T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ractional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/ chattering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art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facts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pithelial detachments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-P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oor orientation of the cut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section.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Nail specimens may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need to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be softened after fixation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 a 10% formalin solution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Choice of softening agents: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1) 10% potassium hydroxide.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2) 4% aqueous phenol.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3) Tween-40 / Polysorbate 40 (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polyoxyethylenesorbitan monopalmitate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4) Household products (e.g. hair removal product or fabric softner).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5) Distilled water.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HISTOLOGICAL PROCESSING OF THE NAIL SPECIMEN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4953000"/>
          </a:xfrm>
        </p:spPr>
        <p:txBody>
          <a:bodyPr/>
          <a:p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Decalcifying agents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(e.g.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nitric acid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or formic acid)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are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not recommended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because they may alter the morphology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damage the genetic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material of the 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pecimen, which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compromise immunohistochemical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and molecular studies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CLINICAL AND HISTOLOGICAL ANATOMY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261110"/>
            <a:ext cx="10972800" cy="5596890"/>
          </a:xfrm>
        </p:spPr>
        <p:txBody>
          <a:bodyPr/>
          <a:p>
            <a:pPr marL="0" indent="0">
              <a:buNone/>
            </a:pPr>
            <a:r>
              <a:rPr lang="en-MY" altLang="en-US" b="1" u="sng">
                <a:latin typeface="Times New Roman" panose="02020603050405020304" charset="0"/>
                <a:cs typeface="Times New Roman" panose="02020603050405020304" charset="0"/>
              </a:rPr>
              <a:t>CLINICAL (MACROSCOPIC) ANATOMY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The nail apparatus consists of the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nail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matrix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nail bed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nail plate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nail cuticle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, and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connective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tissue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that supports these structures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Nail matrix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-Epithelial part, which is the most proximal part of the nail apparatus.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-Continues distally with the nail bed.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-Produce the nail plate.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Both nail matrix and nail plate are covered by the proximal nail fold.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Lunula (present in some fingers)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-Whitish convex structure in a halfmoon form.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-Most distal part of the nail matrix.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Nail bed structure is visible through the nail plate.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159385"/>
            <a:ext cx="11685905" cy="4952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" y="5111115"/>
            <a:ext cx="11753215" cy="15627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CLINICAL AND HISTOLOGICAL ANATOMY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76555" y="1174115"/>
            <a:ext cx="11457305" cy="5596890"/>
          </a:xfrm>
        </p:spPr>
        <p:txBody>
          <a:bodyPr/>
          <a:p>
            <a:pPr marL="0" indent="0">
              <a:buNone/>
            </a:pPr>
            <a:r>
              <a:rPr lang="en-MY" altLang="en-US" b="1" u="sng">
                <a:latin typeface="Times New Roman" panose="02020603050405020304" charset="0"/>
                <a:cs typeface="Times New Roman" panose="02020603050405020304" charset="0"/>
              </a:rPr>
              <a:t>HISTOLOGICAL (MICROSCOPIC) ANATOMY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300" b="1">
                <a:latin typeface="Times New Roman" panose="02020603050405020304" charset="0"/>
                <a:cs typeface="Times New Roman" panose="02020603050405020304" charset="0"/>
              </a:rPr>
              <a:t>Proximal nail fold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-Wedge-shaped skin fold (acral skin) that overlies nail plate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-Made of 2 layers of the epidermis (dorsal and ventral)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-Dorsal part</a:t>
            </a:r>
            <a:r>
              <a:rPr lang="en-MY" altLang="en-US" sz="23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MY" altLang="en-US" sz="2300" b="1">
                <a:latin typeface="Times New Roman" panose="02020603050405020304" charset="0"/>
                <a:cs typeface="Times New Roman" panose="02020603050405020304" charset="0"/>
              </a:rPr>
              <a:t>Cuticle</a:t>
            </a: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(part of dorsal proximal nail fold) protects nail matrix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-Ventral part</a:t>
            </a:r>
            <a:r>
              <a:rPr lang="en-MY" altLang="en-US" sz="23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MY" altLang="en-US" sz="2300" b="1">
                <a:latin typeface="Times New Roman" panose="02020603050405020304" charset="0"/>
                <a:cs typeface="Times New Roman" panose="02020603050405020304" charset="0"/>
              </a:rPr>
              <a:t>Eponychium</a:t>
            </a: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(epithelium of ventral proximal nail fold)   </a:t>
            </a: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3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300" b="1">
                <a:latin typeface="Times New Roman" panose="02020603050405020304" charset="0"/>
                <a:cs typeface="Times New Roman" panose="02020603050405020304" charset="0"/>
              </a:rPr>
              <a:t>Nail matrix </a:t>
            </a:r>
            <a:endParaRPr lang="en-MY" altLang="en-US" sz="23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 -Consists of keratinizing acanthotic squamous epithelium without granular layer 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  under proximal nail fold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 -Proximal part (keratogenous zone) contains basaloid cells that progress to larger 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  squamoid keratinocytes which form the nail plate after flattening, losing nuclei and 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  condensing (bright pink) cytoplasm</a:t>
            </a:r>
            <a:endParaRPr lang="en-MY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-Contains small numbers of normal </a:t>
            </a: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active </a:t>
            </a: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melanocyt</a:t>
            </a:r>
            <a:r>
              <a:rPr lang="en-MY" altLang="en-US" sz="2300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s, Merkel cells, and Langerhans cells</a:t>
            </a:r>
            <a:endParaRPr lang="en-US" altLang="en-GB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0236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24155" y="6022975"/>
            <a:ext cx="11877040" cy="83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https://www.actasdermo.org/es-pdf-S1578219021001669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Spanish Academy of Dermatology and Venereology (AEDV)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Actas Dermo-Sifiliogr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ficas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in May 2021)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endParaRPr lang="en-GB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CLINICAL AND HISTOLOGICAL ANATOMY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261110"/>
            <a:ext cx="10972800" cy="5596890"/>
          </a:xfrm>
        </p:spPr>
        <p:txBody>
          <a:bodyPr/>
          <a:p>
            <a:pPr marL="0" indent="0">
              <a:buNone/>
            </a:pPr>
            <a:r>
              <a:rPr lang="en-MY" altLang="en-US" b="1" u="sng">
                <a:latin typeface="Times New Roman" panose="02020603050405020304" charset="0"/>
                <a:cs typeface="Times New Roman" panose="02020603050405020304" charset="0"/>
              </a:rPr>
              <a:t>HISTOLOGICAL (MICROSCOPIC) ANATOMY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plate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-Consists of dense layer of interdigitating polyhedral keratinocytes devoid of nuclei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(keratogenic band)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bed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-Flattened squamous epithelium (3 cell layers thick) with inactive melanocytes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beneath the nail plate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Hyponychium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-Distal nail bed epithelium under nail plate between free edge and skin of finger tip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-Made of acanthotic squamous epithelium with very dense keratin layer and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prominent granular layer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4425" y="0"/>
            <a:ext cx="9807575" cy="5051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85060" cy="505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5051425"/>
            <a:ext cx="12192635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5207635"/>
          </a:xfrm>
        </p:spPr>
        <p:txBody>
          <a:bodyPr/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Normal melanocytes in the nail apparatus is almost 6x lower than in normal skin (200/mm2 vs 1150/mm2)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Melanocytes distribution: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 Eponychium and nail bed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-Scarce in a quiscent state located the basal layer of the epithelium (0-50/mm2).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2) Nail matrix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-Proximal part :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&gt;Thickest epithelium (basaloid epithelial cells of 4-10 cell layers).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&gt;Higher density of melanocytes (100-200/mm2) in a quiscent state and hardly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produce melanin, located in the basal and suprabasal layers of the epithelium.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&gt;Melanocytes can only ascend to the prekeratogenous zone (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NOT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the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keratogenous zone).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sz="24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5207635"/>
          </a:xfrm>
        </p:spPr>
        <p:txBody>
          <a:bodyPr/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-Distal part: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&gt;Epithelium consists of 2-3 cell layers.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&gt;Melanocytes are located in the basal layer of the epithelium.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&gt;M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ore active produces melanin (about 50%) </a:t>
            </a:r>
            <a:r>
              <a:rPr lang="en-MY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most pigmented melanocytic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lesions arise in the distal nail matrix (up to 85%) 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Immunohistochemical staining is needed to visualize melanocytes.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SOX10 and MiTF (nuclear staining) are preferable than MelanA and HMB45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(cytoplasmic staining). S100 is not recommended.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4886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7595"/>
            <a:ext cx="12191365" cy="19704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864235"/>
            <a:ext cx="10972800" cy="5682615"/>
          </a:xfrm>
        </p:spPr>
        <p:txBody>
          <a:bodyPr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Most melanocytic lesions present as a longitudinal melanonychia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(known as melanonychia striata)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Longitudinal melanonychia 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-Pigmented band that extends from the nail matrix to the free border of nail plate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-Occasionally, melanonychia occupying the entire width in the nail plate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-Not exclusive to melanocytic lesions, can be due other causes include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racial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pigmentation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, pregnancy, infection, drug-induced, exogenous pigmentation, tumours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and others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-Atypical clinical signs (suspicious for melanoma)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1)Broad heterogeneous melanonychia (&gt;5mm in diameter) composed of different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bands of colours with poorly defined borders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2) Rapid progression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3) Nail dystrophy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4) Triangular form (broader in the proximal part than the distal part)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1035" y="5130800"/>
            <a:ext cx="264096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37667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048000" y="6434455"/>
            <a:ext cx="6470650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Etiologies of melanonychia 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6096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635"/>
            <a:ext cx="6096000" cy="34283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296160" y="6459220"/>
            <a:ext cx="3799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Racial melanonychia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296160" y="3030220"/>
            <a:ext cx="3799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Isolated longitudinal melanonychia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392160" y="6459220"/>
            <a:ext cx="3799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Fungal melanonychia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35"/>
            <a:ext cx="6096635" cy="342836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096635" y="2788285"/>
            <a:ext cx="6096000" cy="708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Longitudinal melanonychia in patient with onychophagia (nail biting)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635" cy="356679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0" y="2815590"/>
            <a:ext cx="6096000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Transverse melanonychia in CML patient receiving chemotherapy (Desatinib)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6795"/>
            <a:ext cx="6096000" cy="32912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35" y="6435725"/>
            <a:ext cx="6096000" cy="521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Melanonychia due to exogenous pigmentation (Henna)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35" y="0"/>
            <a:ext cx="6094730" cy="363347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096635" y="3143250"/>
            <a:ext cx="6096000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Melanonychia due to subungual haematoma</a:t>
            </a:r>
            <a:endParaRPr lang="en-MY" altLang="en-GB" sz="20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5470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6100"/>
            <a:ext cx="12192000" cy="1231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0896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35" y="6089650"/>
            <a:ext cx="1197229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https://pmc.ncbi.nlm.nih.gov/articles/PMC7001389/pdf/IDOJ-11-1.pdf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(PubMed Central National Library of Medicine National Center for Biotechnology Information in January 2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0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0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520763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Melanocytic hyperactivation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-Known as nail hypermelanosis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-Most frequent cause of longitudinal melanonychia in adults (up to 73% of cases)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-Narrow bands (&lt;5mm in diameter) with a greyish or light brown colour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-Activation of the suprabasal layer melanocytes in the proximal matrix and basal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layer melanocytes in the distal matrix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(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WITHOUT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increase in the number of melanocytes)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MY" altLang="en-US" sz="24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Increase melanin pigmentation in the matrix epithelium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4895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895215"/>
            <a:ext cx="12192000" cy="19621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63880" y="1174115"/>
            <a:ext cx="11082655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Subungual lentigo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-Known as benign melanocytic hyperplasia / melanotic macule.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-More common in adults.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-An increased number of melanocytes (melanocyte proliferation) distributed in the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basal layer of the matrix epithelium with a lentiginous growth pattern (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WITHOUT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forming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nests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-Longitudinal melanonychia &gt;5mm in diameter or can occupied the entire nail.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-Microscopically,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&gt;An increased number of melanocytes (normal/mild cytological atypia) aligns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individually in the basal layer of the matrix epithelium (rarely localized suprabasally).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* Presence of isolated suprabasal melanocytes in the matrix epithelium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NOT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considered a pathological finding.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&gt;Melanin pigmentation is seen in both matrix epithelium and nail plate.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1365" cy="4580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0890"/>
            <a:ext cx="12190730" cy="22771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Melanocytic Naevus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   -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Benign melanocytic hyperplasia, either congenital or acquired.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ost common melanocytic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nail lesion in childhood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(about 75%).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-Clinically presented as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regular longitudinal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pigmented band (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melanonychia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 on the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nail plate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-Pigmentation of the proximal nail fold and cuticle (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Hutchinson sign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 in congenital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melanocytic naevus </a:t>
            </a:r>
            <a:r>
              <a:rPr lang="en-MY" altLang="en-US" sz="24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NOT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suggestive of malignancy.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-Melanocytic naevus in infancy may have atypical clinical presentation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(broad/irregular melanonychia), Hutchinson sign not associated with melanoma and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complete melanonychia).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-Histopathologic subtypes: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1)Junctional naevus (most frequent)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2)Blue naevus, Spitz naevus, and compound naevus (rare)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000" cy="685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7436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316980" y="5466715"/>
            <a:ext cx="565594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MY" altLang="en-GB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Hutchinson sign in a melanocytic naevus</a:t>
            </a:r>
            <a:endParaRPr lang="en-MY" altLang="en-GB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Melanocytic Naevus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-Microscopically, melanocytic proliferation is characterized by the formation of nest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of melanocytes that occupy the basal layer of the matrix epithelium.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&gt;Given the firmness of the overlying nail plate, the melanocytic nests can be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squashed and confluent as observed in longitudinal excision biopsy.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&gt;Mild cytological atypia (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nuclear size of a melanocyte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keratinocyte nucleus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&gt;In the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common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blue naevus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, a dark pigmented melanocytic proliferation occurs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 the superficial dermis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&gt;Signs of atypical melanocytic proliferation: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agetoid spread of individual atypical melanocytes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2) A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ngular-shaped nucleus, dense chromatin, and polymorphism in different areas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(Subungual) Melanoma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-Uncommon tumour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(constitute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1.5–2.5% of all melanomas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-Usually occur in adults (common at aged 50-70 years) and very infrequent in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children (range 6 months to 16 years).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Generally,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subungual melanomas arise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de novo, and a benign melanocytic nevus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does not precede their development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role of UV penetration is insignificant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than in cutaneous melanomas.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The cytokines produced by growth factors that are evoked during chronic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inflammation play an important role in melanocyte proliferation and angiogenesis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MY" altLang="en-US" sz="24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ore common in black people and Asian people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-Clinical findings (signs of atypical longitudinal melanonychias)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ongitudinal melanonychia &gt;5 mm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2) F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irst nail involvement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(thumb of the dominant hand and big toe.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(Subungual) Melanoma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3)S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ingle nail involvement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4)E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nlargement of the pigmented band from distal to proximal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(triangular form).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5)Nail plate dystrophy (25% in amelanotic melanoma).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6)Periungual pigmentation in adults (Hutchinson sign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caused by spread of tumo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u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cells to the proximal nail fold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or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hyponychium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7)A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bnormal pigmentation may be accompanied by nail plate atrophy and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fissure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8) Nodule formation and ulceration.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-The disease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most commonly arises from the matrix and less frequently from the nail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bed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59817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35" y="6089650"/>
            <a:ext cx="11972290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https://pmc.ncbi.nlm.nih.gov/articles/PMC6120410/pdf/dpa-0005-0098.pdf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(PubMed Central National Library of Medicine National Center for Biotechnology Information in July 2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0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18)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(Subungual) Melanoma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-Histopathologic variants: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1)Acral lentiginous melanoma (most frequent).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2)Others;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superficial spreading melanoma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nodular melanoma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Histopathologically, the diagnostic criteria for in situ melanoma are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&gt;I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nfiltrative edge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&gt;I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ncreased intraepidermal melanocyte proliferation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&gt;I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ncreased suprabasal melanocytes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&gt;I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rregular distribution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and asymmetry of melanocytes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&gt;T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endency of fusion in nests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&gt;C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ytological atypia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&gt;D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ermal lymphoid cell infiltration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(Subungual) Melanoma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-Acral lentiginous melanoma: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&gt;An increased number of atypical melanocytes (large with hyperchromatic nuclei)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&gt;Irregularly distributed in the basal layer of the matrix epithelium, or less frequently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in the nail bed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&gt;Formation of melanocytic nests (late course)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&gt;Disordered pagetoid spread may be accompanied by the presence of atypical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melanocytes in the nail plate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&gt;Dermal lymphocytic infiltrate (not found in melanocytic naevus)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&gt;Multinucleation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&gt;A significant increase in melanocytic density (only moderate melanocyte intensity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in subungual lentigo and melanocytic naevus)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(Subungual) Melanoma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&gt;Lentiginous spread of atypical melanocytes towards the eponychium or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hyponychium (indication for invasion of surrounding structures).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&gt;It shows characteristics similar to invasive cutaneous melanoma at other sites when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subungual melanoma becomes invasive.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-Poor prognostic parameters (o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lder age, ulceration, high mitotic index, amelanotic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tumo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r, and advanced stage of disease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-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The same AJCC staging system is used for both skin and nail melanomas.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-Role of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mmunohistochemistry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1)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Ki-67 shows proliferative activity, it is valuable for differentiating between benign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and malignant tumo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rs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174115"/>
            <a:ext cx="10972800" cy="5683885"/>
          </a:xfrm>
        </p:spPr>
        <p:txBody>
          <a:bodyPr/>
          <a:p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Nail (Subungual) Melanoma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OX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10 and MITF1 nuclear positivity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helpful in:</a:t>
            </a:r>
            <a:endParaRPr lang="en-MY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-D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istinguish desmoplastic melanoma from fibroblastic and histiocytic mesenchymal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tumo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rs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-D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ifferentiate melanocytes from keratinocytes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-M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elanin pigment and melanosomes cannot be demonstrated by these stains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-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Molecular analysis is necessary in metastatic and nonresectable tumo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rs to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determine their medical therapy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*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Ckit mutation (10–30%) is the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most common genetic change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with BRAFV600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(10–15%) and NRAS (10–15%) mutations in acral melanoma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CONCLUSION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Study of melanocytic lesions of the nail is complex and may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represent a challenge both for dermatologists and pathologists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Clinical and epidemiological data can be as useful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besides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histopathological findings in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making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diagnosis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of melanocytic lesions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simplest interpretation of subungual melanocytic lesions is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achieved with a longitudinal biopsy that includes the entire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nail apparatus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OUTLINES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INTRODUCTION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NAIL BIOPSY TECHNIQUES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CLINICAL AND HISTOLOGICAL ANATOMY OF THE NAIL APPARATUS</a:t>
            </a: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GB">
                <a:latin typeface="Times New Roman" panose="02020603050405020304" charset="0"/>
                <a:cs typeface="Times New Roman" panose="02020603050405020304" charset="0"/>
                <a:sym typeface="+mn-ea"/>
              </a:rPr>
              <a:t>HISTOLOGICAL PROCESSING OF THE NAIL SPECIMEN</a:t>
            </a: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MELANOCYTIC LESIONS OF THE NAIL APPARATUS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CONCLUSION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INTRODUCTION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Traditionally, diagnosis and treatment of melanonychia has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not been a fashionable topic for either dermatologists or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pathologists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 → Low prevalence of the lesions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Limitations among clinician (dermatologists/surgeons) and pathologists.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Clinicians: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 Limited experience in performing procedures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2) Reticent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about performing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biopsies because of concerns that these may cause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nail dystrophy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→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partial / inadequate biopsies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that may be insufficient to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obtain a reliable histologic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diagnosis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Pathologists: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1) Less experience in the interpretation of the nail biopsy specimen.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2) I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nappropriate specimens due to the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way the biopsy was performed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- Nail matrix was not included in a melanocytic lesion.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INTRODUCTION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- T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he transverse instead of longitudinal orientation of the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biopsy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2) Inappropriate specimen processing and orientation. </a:t>
            </a:r>
            <a:r>
              <a:rPr lang="en-MY" altLang="en-US" sz="240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Need special techniques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NAIL BIOPSY TECHNIQUES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4953000"/>
          </a:xfrm>
        </p:spPr>
        <p:txBody>
          <a:bodyPr/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One of the main reasons for a performing nail biopsy is to rule out subungual melanoma.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Selection of the nail biopsy techniques based on: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1) The technical difficulty.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2) Obtain a usable specimen.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3) Risk of permanent nail dystrophy.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Most melanocytic lesions lie in the nail matrix (mostly appear in the distal matrix). Therefore,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this structure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should be included in almost all cases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Intraoperative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nail dermoscopy (once the nail plate has been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removed)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is useful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for the study of longitudinal melanonychia and 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more precisely locate the source of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pigmentation.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735" y="190500"/>
            <a:ext cx="10972800" cy="983615"/>
          </a:xfrm>
        </p:spPr>
        <p:txBody>
          <a:bodyPr/>
          <a:p>
            <a:pPr algn="ctr"/>
            <a:r>
              <a:rPr lang="en-MY" altLang="en-GB">
                <a:latin typeface="Times New Roman" panose="02020603050405020304" charset="0"/>
                <a:cs typeface="Times New Roman" panose="02020603050405020304" charset="0"/>
              </a:rPr>
              <a:t>NAIL BIOPSY TECHNIQUES</a:t>
            </a:r>
            <a:endParaRPr lang="en-MY" altLang="en-GB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3735" y="1355725"/>
            <a:ext cx="10972800" cy="4953000"/>
          </a:xfrm>
        </p:spPr>
        <p:txBody>
          <a:bodyPr/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Options of the procedure: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1) Longitudinal elliptical biopsy of the nail bed.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2) Punch biopsy of the nail bed.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3) Shave biopsy of the nail matrix.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4) Punch biopsy of the nail matrix.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5) Transverse elliptical biopsy of the nail matrix.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6) Longitudinal excision biopsy of the nail apparatus.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An 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solated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(longitudinal elliptical / punch)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biopsy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of the nail bed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is insufficient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as the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histological material of interest would not be obtained for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study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 b="1">
                <a:latin typeface="Times New Roman" panose="02020603050405020304" charset="0"/>
                <a:cs typeface="Times New Roman" panose="02020603050405020304" charset="0"/>
              </a:rPr>
              <a:t>Elliptical and punch biopsies</a:t>
            </a:r>
            <a:r>
              <a:rPr lang="en-MY" altLang="en-US" sz="2400" b="1">
                <a:latin typeface="Times New Roman" panose="02020603050405020304" charset="0"/>
                <a:cs typeface="Times New Roman" panose="02020603050405020304" charset="0"/>
              </a:rPr>
              <a:t> of tbe nail matrix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can be performed directly or with prior avulsion of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the nail plate</a:t>
            </a: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, if the pigmentation has a small diameter.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MY" altLang="en-US" sz="2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MY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17556</Words>
  <Application>WPS Slides</Application>
  <PresentationFormat>Widescreen</PresentationFormat>
  <Paragraphs>464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6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Algerian</vt:lpstr>
      <vt:lpstr>Orange Waves</vt:lpstr>
      <vt:lpstr>JOURNAL CLUB  ANATOMIC PATHOLOGY  HOSPITAL KUALA LUMPUR</vt:lpstr>
      <vt:lpstr>PowerPoint 演示文稿</vt:lpstr>
      <vt:lpstr>PowerPoint 演示文稿</vt:lpstr>
      <vt:lpstr>PowerPoint 演示文稿</vt:lpstr>
      <vt:lpstr>OUTLINES</vt:lpstr>
      <vt:lpstr>INTRODUCTION</vt:lpstr>
      <vt:lpstr>INTRODUCTION</vt:lpstr>
      <vt:lpstr>NAIL BIOPSY TECHNIQUES</vt:lpstr>
      <vt:lpstr>NAIL BIOPSY TECHNIQUES</vt:lpstr>
      <vt:lpstr>PowerPoint 演示文稿</vt:lpstr>
      <vt:lpstr>PowerPoint 演示文稿</vt:lpstr>
      <vt:lpstr>NAIL BIOPSY TECHNIQUES</vt:lpstr>
      <vt:lpstr>PowerPoint 演示文稿</vt:lpstr>
      <vt:lpstr>PowerPoint 演示文稿</vt:lpstr>
      <vt:lpstr>HISTOLOGICAL PROCESSING OF THE NAIL SPECIMEN</vt:lpstr>
      <vt:lpstr>HISTOLOGICAL PROCESSING OF THE NAIL SPECIMEN</vt:lpstr>
      <vt:lpstr>CLINICAL AND HISTOLOGICAL ANATOMY OF THE NAIL APPARATUS</vt:lpstr>
      <vt:lpstr>PowerPoint 演示文稿</vt:lpstr>
      <vt:lpstr>CLINICAL AND HISTOLOGICAL ANATOMY OF THE NAIL APPARATUS</vt:lpstr>
      <vt:lpstr>CLINICAL AND HISTOLOGICAL ANATOMY OF THE NAIL APPARATUS</vt:lpstr>
      <vt:lpstr>PowerPoint 演示文稿</vt:lpstr>
      <vt:lpstr>MELANOCYTIC LESIONS OF THE NAIL APPARATUS</vt:lpstr>
      <vt:lpstr>MELANOCYTIC LESIONS OF THE NAIL APPARATUS</vt:lpstr>
      <vt:lpstr>PowerPoint 演示文稿</vt:lpstr>
      <vt:lpstr>MELANOCYTIC LESIONS OF THE NAIL APPARATUS</vt:lpstr>
      <vt:lpstr>PowerPoint 演示文稿</vt:lpstr>
      <vt:lpstr>PowerPoint 演示文稿</vt:lpstr>
      <vt:lpstr>PowerPoint 演示文稿</vt:lpstr>
      <vt:lpstr>PowerPoint 演示文稿</vt:lpstr>
      <vt:lpstr>MELANOCYTIC LESIONS OF THE NAIL APPARATUS</vt:lpstr>
      <vt:lpstr>PowerPoint 演示文稿</vt:lpstr>
      <vt:lpstr>MELANOCYTIC LESIONS OF THE NAIL APPARATUS</vt:lpstr>
      <vt:lpstr>PowerPoint 演示文稿</vt:lpstr>
      <vt:lpstr>MELANOCYTIC LESIONS OF THE NAIL APPARATUS</vt:lpstr>
      <vt:lpstr>PowerPoint 演示文稿</vt:lpstr>
      <vt:lpstr>MELANOCYTIC LESIONS OF THE NAIL APPARATUS</vt:lpstr>
      <vt:lpstr>PowerPoint 演示文稿</vt:lpstr>
      <vt:lpstr>MELANOCYTIC LESIONS OF THE NAIL APPARATUS</vt:lpstr>
      <vt:lpstr>MELANOCYTIC LESIONS OF THE NAIL APPARATUS</vt:lpstr>
      <vt:lpstr>MELANOCYTIC LESIONS OF THE NAIL APPARATUS</vt:lpstr>
      <vt:lpstr>MELANOCYTIC LESIONS OF THE NAIL APPARATUS</vt:lpstr>
      <vt:lpstr>MELANOCYTIC LESIONS OF THE NAIL APPARATUS</vt:lpstr>
      <vt:lpstr>MELANOCYTIC LESIONS OF THE NAIL APPARATUS</vt:lpstr>
      <vt:lpstr>PowerPoint 演示文稿</vt:lpstr>
      <vt:lpstr>PowerPoint 演示文稿</vt:lpstr>
      <vt:lpstr>PowerPoint 演示文稿</vt:lpstr>
      <vt:lpstr>INTRODUCTION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 ANATOMIC PATHOLOGY  HOSPITAL KUALA LUMPUR</dc:title>
  <dc:creator/>
  <cp:lastModifiedBy>Nisa MZ</cp:lastModifiedBy>
  <cp:revision>28</cp:revision>
  <dcterms:created xsi:type="dcterms:W3CDTF">2025-04-27T15:45:00Z</dcterms:created>
  <dcterms:modified xsi:type="dcterms:W3CDTF">2025-05-23T02:00:57Z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4449D7F0D73047F7AFE3320FD16E6165_11</vt:lpwstr>
  </property>
  <property fmtid="{D5CDD505-2E9C-101B-9397-08002B2CF9AE}" pid="3" name="KSOProductBuildVer">
    <vt:lpwstr>2057-12.2.0.20796</vt:lpwstr>
  </property>
</Properties>
</file>