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68"/>
  </p:notesMasterIdLst>
  <p:sldIdLst>
    <p:sldId id="299" r:id="rId2"/>
    <p:sldId id="298" r:id="rId3"/>
    <p:sldId id="300" r:id="rId4"/>
    <p:sldId id="332" r:id="rId5"/>
    <p:sldId id="257" r:id="rId6"/>
    <p:sldId id="258" r:id="rId7"/>
    <p:sldId id="301" r:id="rId8"/>
    <p:sldId id="302" r:id="rId9"/>
    <p:sldId id="333" r:id="rId10"/>
    <p:sldId id="259" r:id="rId11"/>
    <p:sldId id="303" r:id="rId12"/>
    <p:sldId id="305" r:id="rId13"/>
    <p:sldId id="306" r:id="rId14"/>
    <p:sldId id="304" r:id="rId15"/>
    <p:sldId id="307" r:id="rId16"/>
    <p:sldId id="308" r:id="rId17"/>
    <p:sldId id="309" r:id="rId18"/>
    <p:sldId id="310" r:id="rId19"/>
    <p:sldId id="347" r:id="rId20"/>
    <p:sldId id="316" r:id="rId21"/>
    <p:sldId id="311" r:id="rId22"/>
    <p:sldId id="312" r:id="rId23"/>
    <p:sldId id="313" r:id="rId24"/>
    <p:sldId id="348" r:id="rId25"/>
    <p:sldId id="339" r:id="rId26"/>
    <p:sldId id="317" r:id="rId27"/>
    <p:sldId id="260" r:id="rId28"/>
    <p:sldId id="261" r:id="rId29"/>
    <p:sldId id="318" r:id="rId30"/>
    <p:sldId id="319" r:id="rId31"/>
    <p:sldId id="320" r:id="rId32"/>
    <p:sldId id="323" r:id="rId33"/>
    <p:sldId id="321" r:id="rId34"/>
    <p:sldId id="322" r:id="rId35"/>
    <p:sldId id="324" r:id="rId36"/>
    <p:sldId id="325" r:id="rId37"/>
    <p:sldId id="326" r:id="rId38"/>
    <p:sldId id="328" r:id="rId39"/>
    <p:sldId id="327" r:id="rId40"/>
    <p:sldId id="342" r:id="rId41"/>
    <p:sldId id="329" r:id="rId42"/>
    <p:sldId id="263" r:id="rId43"/>
    <p:sldId id="264" r:id="rId44"/>
    <p:sldId id="266" r:id="rId45"/>
    <p:sldId id="269" r:id="rId46"/>
    <p:sldId id="270" r:id="rId47"/>
    <p:sldId id="273" r:id="rId48"/>
    <p:sldId id="275" r:id="rId49"/>
    <p:sldId id="278" r:id="rId50"/>
    <p:sldId id="281" r:id="rId51"/>
    <p:sldId id="282" r:id="rId52"/>
    <p:sldId id="285" r:id="rId53"/>
    <p:sldId id="287" r:id="rId54"/>
    <p:sldId id="290" r:id="rId55"/>
    <p:sldId id="344" r:id="rId56"/>
    <p:sldId id="331" r:id="rId57"/>
    <p:sldId id="292" r:id="rId58"/>
    <p:sldId id="293" r:id="rId59"/>
    <p:sldId id="294" r:id="rId60"/>
    <p:sldId id="295" r:id="rId61"/>
    <p:sldId id="296" r:id="rId62"/>
    <p:sldId id="297" r:id="rId63"/>
    <p:sldId id="338" r:id="rId64"/>
    <p:sldId id="345" r:id="rId65"/>
    <p:sldId id="346" r:id="rId66"/>
    <p:sldId id="335"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2" autoAdjust="0"/>
    <p:restoredTop sz="88018" autoAdjust="0"/>
  </p:normalViewPr>
  <p:slideViewPr>
    <p:cSldViewPr snapToGrid="0" snapToObjects="1">
      <p:cViewPr>
        <p:scale>
          <a:sx n="64" d="100"/>
          <a:sy n="64" d="100"/>
        </p:scale>
        <p:origin x="1887" y="453"/>
      </p:cViewPr>
      <p:guideLst>
        <p:guide orient="horz" pos="2160"/>
        <p:guide pos="2880"/>
      </p:guideLst>
    </p:cSldViewPr>
  </p:slideViewPr>
  <p:outlineViewPr>
    <p:cViewPr>
      <p:scale>
        <a:sx n="33" d="100"/>
        <a:sy n="33" d="100"/>
      </p:scale>
      <p:origin x="0" y="-1755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58529-2C3D-4722-A2FC-EA87C79784CC}" type="datetimeFigureOut">
              <a:rPr lang="en-MY" smtClean="0"/>
              <a:t>29/5/2025</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4B642-76BB-4A1F-8819-B12934D989EF}" type="slidenum">
              <a:rPr lang="en-MY" smtClean="0"/>
              <a:t>‹#›</a:t>
            </a:fld>
            <a:endParaRPr lang="en-MY"/>
          </a:p>
        </p:txBody>
      </p:sp>
    </p:spTree>
    <p:extLst>
      <p:ext uri="{BB962C8B-B14F-4D97-AF65-F5344CB8AC3E}">
        <p14:creationId xmlns:p14="http://schemas.microsoft.com/office/powerpoint/2010/main" val="409073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D04B642-76BB-4A1F-8819-B12934D989EF}" type="slidenum">
              <a:rPr lang="en-MY" smtClean="0"/>
              <a:t>2</a:t>
            </a:fld>
            <a:endParaRPr lang="en-MY"/>
          </a:p>
        </p:txBody>
      </p:sp>
    </p:spTree>
    <p:extLst>
      <p:ext uri="{BB962C8B-B14F-4D97-AF65-F5344CB8AC3E}">
        <p14:creationId xmlns:p14="http://schemas.microsoft.com/office/powerpoint/2010/main" val="37097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D04B642-76BB-4A1F-8819-B12934D989EF}" type="slidenum">
              <a:rPr lang="en-MY" smtClean="0"/>
              <a:t>8</a:t>
            </a:fld>
            <a:endParaRPr lang="en-MY"/>
          </a:p>
        </p:txBody>
      </p:sp>
    </p:spTree>
    <p:extLst>
      <p:ext uri="{BB962C8B-B14F-4D97-AF65-F5344CB8AC3E}">
        <p14:creationId xmlns:p14="http://schemas.microsoft.com/office/powerpoint/2010/main" val="238522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D04B642-76BB-4A1F-8819-B12934D989EF}" type="slidenum">
              <a:rPr lang="en-MY" smtClean="0"/>
              <a:t>45</a:t>
            </a:fld>
            <a:endParaRPr lang="en-MY"/>
          </a:p>
        </p:txBody>
      </p:sp>
    </p:spTree>
    <p:extLst>
      <p:ext uri="{BB962C8B-B14F-4D97-AF65-F5344CB8AC3E}">
        <p14:creationId xmlns:p14="http://schemas.microsoft.com/office/powerpoint/2010/main" val="1712218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21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2400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6570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9998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9032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9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8216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278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8270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27802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1896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7156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7265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0686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8904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8079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5/29/2025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56941340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E4D2F796-D2C3-CE13-BD24-17E0FE4FAE8B}"/>
              </a:ext>
            </a:extLst>
          </p:cNvPr>
          <p:cNvSpPr>
            <a:spLocks noGrp="1"/>
          </p:cNvSpPr>
          <p:nvPr>
            <p:ph type="subTitle" idx="1"/>
          </p:nvPr>
        </p:nvSpPr>
        <p:spPr>
          <a:xfrm>
            <a:off x="2529796" y="4127644"/>
            <a:ext cx="6098663" cy="1126283"/>
          </a:xfrm>
        </p:spPr>
        <p:txBody>
          <a:bodyPr>
            <a:normAutofit lnSpcReduction="10000"/>
          </a:bodyPr>
          <a:lstStyle/>
          <a:p>
            <a:endParaRPr lang="en-GB" dirty="0"/>
          </a:p>
          <a:p>
            <a:r>
              <a:rPr lang="en-GB" dirty="0"/>
              <a:t>DR MASTURAH BINTI RAMLI</a:t>
            </a:r>
          </a:p>
          <a:p>
            <a:r>
              <a:rPr lang="en-GB" dirty="0"/>
              <a:t>HOSPITAL TELUK INTAN</a:t>
            </a:r>
            <a:endParaRPr lang="en-MY" dirty="0"/>
          </a:p>
        </p:txBody>
      </p:sp>
      <p:sp>
        <p:nvSpPr>
          <p:cNvPr id="4" name="Title 3">
            <a:extLst>
              <a:ext uri="{FF2B5EF4-FFF2-40B4-BE49-F238E27FC236}">
                <a16:creationId xmlns:a16="http://schemas.microsoft.com/office/drawing/2014/main" id="{FE80AC80-D392-1560-14AA-A85AAD36A79B}"/>
              </a:ext>
            </a:extLst>
          </p:cNvPr>
          <p:cNvSpPr>
            <a:spLocks noGrp="1"/>
          </p:cNvSpPr>
          <p:nvPr>
            <p:ph type="ctrTitle"/>
          </p:nvPr>
        </p:nvSpPr>
        <p:spPr>
          <a:xfrm>
            <a:off x="2529796" y="1864865"/>
            <a:ext cx="6098663" cy="2262781"/>
          </a:xfrm>
        </p:spPr>
        <p:txBody>
          <a:bodyPr>
            <a:normAutofit/>
          </a:bodyPr>
          <a:lstStyle/>
          <a:p>
            <a:pPr>
              <a:lnSpc>
                <a:spcPct val="90000"/>
              </a:lnSpc>
            </a:pPr>
            <a:r>
              <a:rPr lang="en-GB" sz="3000" dirty="0"/>
              <a:t>ANATOMIC PATHOLOGY JOURNAL CLUB 2025</a:t>
            </a:r>
            <a:br>
              <a:rPr lang="en-GB" sz="3000" dirty="0"/>
            </a:br>
            <a:br>
              <a:rPr lang="en-GB" sz="3000" dirty="0"/>
            </a:br>
            <a:r>
              <a:rPr lang="en-GB" sz="3000" dirty="0"/>
              <a:t>Pitfalls in Lymph Node Fine Needle Aspiration Cytology</a:t>
            </a:r>
            <a:endParaRPr lang="en-MY" sz="3000" dirty="0"/>
          </a:p>
        </p:txBody>
      </p:sp>
      <p:sp>
        <p:nvSpPr>
          <p:cNvPr id="12" name="Rectangle 11">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34737"/>
            <a:ext cx="2138628" cy="6638625"/>
            <a:chOff x="2487613" y="285750"/>
            <a:chExt cx="2428875" cy="5654676"/>
          </a:xfrm>
          <a:solidFill>
            <a:schemeClr val="tx2">
              <a:lumMod val="60000"/>
              <a:lumOff val="40000"/>
              <a:alpha val="40000"/>
            </a:schemeClr>
          </a:solidFill>
        </p:grpSpPr>
        <p:sp>
          <p:nvSpPr>
            <p:cNvPr id="46"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MY"/>
            </a:p>
          </p:txBody>
        </p:sp>
        <p:sp>
          <p:nvSpPr>
            <p:cNvPr id="47"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MY"/>
            </a:p>
          </p:txBody>
        </p:sp>
        <p:sp>
          <p:nvSpPr>
            <p:cNvPr id="48"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MY"/>
            </a:p>
          </p:txBody>
        </p:sp>
        <p:sp>
          <p:nvSpPr>
            <p:cNvPr id="49"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MY"/>
            </a:p>
          </p:txBody>
        </p:sp>
        <p:sp>
          <p:nvSpPr>
            <p:cNvPr id="50"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MY"/>
            </a:p>
          </p:txBody>
        </p:sp>
        <p:sp>
          <p:nvSpPr>
            <p:cNvPr id="51"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MY"/>
            </a:p>
          </p:txBody>
        </p:sp>
        <p:sp>
          <p:nvSpPr>
            <p:cNvPr id="64"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MY"/>
            </a:p>
          </p:txBody>
        </p:sp>
        <p:sp>
          <p:nvSpPr>
            <p:cNvPr id="65"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MY"/>
            </a:p>
          </p:txBody>
        </p:sp>
        <p:sp>
          <p:nvSpPr>
            <p:cNvPr id="66"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MY"/>
            </a:p>
          </p:txBody>
        </p:sp>
        <p:sp>
          <p:nvSpPr>
            <p:cNvPr id="67"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MY"/>
            </a:p>
          </p:txBody>
        </p:sp>
        <p:sp>
          <p:nvSpPr>
            <p:cNvPr id="68"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MY"/>
            </a:p>
          </p:txBody>
        </p:sp>
        <p:sp>
          <p:nvSpPr>
            <p:cNvPr id="26"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MY"/>
            </a:p>
          </p:txBody>
        </p:sp>
      </p:grpSp>
      <p:sp>
        <p:nvSpPr>
          <p:cNvPr id="69"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Tree>
    <p:extLst>
      <p:ext uri="{BB962C8B-B14F-4D97-AF65-F5344CB8AC3E}">
        <p14:creationId xmlns:p14="http://schemas.microsoft.com/office/powerpoint/2010/main" val="426451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MY" sz="2600">
                <a:solidFill>
                  <a:schemeClr val="bg1"/>
                </a:solidFill>
              </a:rPr>
              <a:t>False Negatives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pPr>
              <a:lnSpc>
                <a:spcPct val="90000"/>
              </a:lnSpc>
            </a:pPr>
            <a:r>
              <a:rPr lang="en-GB" sz="1700"/>
              <a:t>For each pass, both air-dried and alcohol-fixed smears should be prepared </a:t>
            </a:r>
          </a:p>
          <a:p>
            <a:pPr lvl="1">
              <a:lnSpc>
                <a:spcPct val="90000"/>
              </a:lnSpc>
            </a:pPr>
            <a:r>
              <a:rPr lang="en-GB" sz="1700"/>
              <a:t>– lymphoglandular bodies (LGBs) are best appreciated on air-dried smears, a</a:t>
            </a:r>
            <a:r>
              <a:rPr lang="en-GB" sz="1700" err="1"/>
              <a:t>nd</a:t>
            </a:r>
            <a:r>
              <a:rPr lang="en-GB" sz="1700"/>
              <a:t> nuclear chromatin is more readily evaluated in alcohol-fixed smears</a:t>
            </a:r>
            <a:br>
              <a:rPr lang="en-GB" sz="1700"/>
            </a:br>
            <a:endParaRPr lang="en-GB" sz="1700"/>
          </a:p>
          <a:p>
            <a:pPr>
              <a:lnSpc>
                <a:spcPct val="90000"/>
              </a:lnSpc>
            </a:pPr>
            <a:r>
              <a:rPr lang="en-GB" sz="1700"/>
              <a:t>In the setting of adequately cellular and optimally processed smears, certain scenarios inherently result in a higher likelihood of underdiagnosis. </a:t>
            </a:r>
          </a:p>
          <a:p>
            <a:pPr>
              <a:lnSpc>
                <a:spcPct val="90000"/>
              </a:lnSpc>
            </a:pPr>
            <a:r>
              <a:rPr lang="en-GB" sz="1700"/>
              <a:t>These fall into 3 main categories:</a:t>
            </a:r>
          </a:p>
          <a:p>
            <a:pPr>
              <a:lnSpc>
                <a:spcPct val="90000"/>
              </a:lnSpc>
            </a:pPr>
            <a:r>
              <a:rPr lang="en-GB" sz="1700"/>
              <a:t>1. Malignancies in which the lesional or diagnostic material is scant or mixed with non-neoplastic cells</a:t>
            </a:r>
          </a:p>
          <a:p>
            <a:pPr>
              <a:lnSpc>
                <a:spcPct val="90000"/>
              </a:lnSpc>
            </a:pPr>
            <a:r>
              <a:rPr lang="en-GB" sz="1700"/>
              <a:t>2. LPDs with a mixed lymphoid population</a:t>
            </a:r>
          </a:p>
          <a:p>
            <a:pPr>
              <a:lnSpc>
                <a:spcPct val="90000"/>
              </a:lnSpc>
            </a:pPr>
            <a:r>
              <a:rPr lang="en-GB" sz="1700"/>
              <a:t>3. Overlapping findings in benign and malignant conditions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604B57-B551-2E84-C4D6-E168B72C9680}"/>
              </a:ext>
            </a:extLst>
          </p:cNvPr>
          <p:cNvSpPr>
            <a:spLocks noGrp="1"/>
          </p:cNvSpPr>
          <p:nvPr>
            <p:ph type="title"/>
          </p:nvPr>
        </p:nvSpPr>
        <p:spPr>
          <a:xfrm>
            <a:off x="944919" y="3101093"/>
            <a:ext cx="1840539" cy="3029344"/>
          </a:xfrm>
        </p:spPr>
        <p:txBody>
          <a:bodyPr>
            <a:normAutofit/>
          </a:bodyPr>
          <a:lstStyle/>
          <a:p>
            <a:pPr>
              <a:lnSpc>
                <a:spcPct val="90000"/>
              </a:lnSpc>
            </a:pPr>
            <a:r>
              <a:rPr lang="en-GB" sz="1800">
                <a:solidFill>
                  <a:schemeClr val="bg1"/>
                </a:solidFill>
              </a:rPr>
              <a:t>Malignancies in which the lesional or diagnostic material is scant or mixed with non-neoplastic cells</a:t>
            </a:r>
            <a:br>
              <a:rPr lang="en-GB" sz="1800">
                <a:solidFill>
                  <a:schemeClr val="bg1"/>
                </a:solidFill>
              </a:rPr>
            </a:br>
            <a:endParaRPr lang="en-MY" sz="1800">
              <a:solidFill>
                <a:schemeClr val="bg1"/>
              </a:solidFill>
            </a:endParaRPr>
          </a:p>
        </p:txBody>
      </p:sp>
      <p:sp>
        <p:nvSpPr>
          <p:cNvPr id="62"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64" name="Rectangle 63">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F440EF-A082-044E-EE94-7309C62C76E3}"/>
              </a:ext>
            </a:extLst>
          </p:cNvPr>
          <p:cNvSpPr>
            <a:spLocks noGrp="1"/>
          </p:cNvSpPr>
          <p:nvPr>
            <p:ph idx="1"/>
          </p:nvPr>
        </p:nvSpPr>
        <p:spPr>
          <a:xfrm>
            <a:off x="3529933" y="589722"/>
            <a:ext cx="5098525" cy="5321500"/>
          </a:xfrm>
        </p:spPr>
        <p:txBody>
          <a:bodyPr anchor="ctr">
            <a:normAutofit/>
          </a:bodyPr>
          <a:lstStyle/>
          <a:p>
            <a:pPr>
              <a:lnSpc>
                <a:spcPct val="90000"/>
              </a:lnSpc>
            </a:pPr>
            <a:r>
              <a:rPr lang="en-MY" dirty="0"/>
              <a:t>Partial Node Involvement:</a:t>
            </a:r>
          </a:p>
          <a:p>
            <a:pPr lvl="1">
              <a:lnSpc>
                <a:spcPct val="90000"/>
              </a:lnSpc>
            </a:pPr>
            <a:r>
              <a:rPr lang="en-MY" dirty="0"/>
              <a:t>Metastasis or lymphoma may only partially involve node.</a:t>
            </a:r>
          </a:p>
          <a:p>
            <a:pPr lvl="1">
              <a:lnSpc>
                <a:spcPct val="90000"/>
              </a:lnSpc>
            </a:pPr>
            <a:r>
              <a:rPr lang="en-MY" dirty="0"/>
              <a:t>Multiple passes recommended for large/heterogeneous nodes.</a:t>
            </a:r>
          </a:p>
          <a:p>
            <a:pPr>
              <a:lnSpc>
                <a:spcPct val="90000"/>
              </a:lnSpc>
            </a:pPr>
            <a:r>
              <a:rPr lang="en-MY" dirty="0"/>
              <a:t>Lymphomas with Sparse Diagnostic Cells:</a:t>
            </a:r>
          </a:p>
          <a:p>
            <a:pPr lvl="1">
              <a:lnSpc>
                <a:spcPct val="90000"/>
              </a:lnSpc>
            </a:pPr>
            <a:r>
              <a:rPr lang="en-MY" dirty="0"/>
              <a:t>Classic HL, NLPHL, THRLBCL, ALCL.</a:t>
            </a:r>
          </a:p>
          <a:p>
            <a:pPr lvl="1">
              <a:lnSpc>
                <a:spcPct val="90000"/>
              </a:lnSpc>
            </a:pPr>
            <a:r>
              <a:rPr lang="en-MY" dirty="0"/>
              <a:t> In NLPHL </a:t>
            </a:r>
            <a:endParaRPr lang="en-GB" dirty="0"/>
          </a:p>
          <a:p>
            <a:pPr lvl="2">
              <a:lnSpc>
                <a:spcPct val="90000"/>
              </a:lnSpc>
            </a:pPr>
            <a:r>
              <a:rPr lang="en-GB" dirty="0"/>
              <a:t> small lymphocytes predominate, mimicking a benign low-power appearance. </a:t>
            </a:r>
          </a:p>
          <a:p>
            <a:pPr lvl="2">
              <a:lnSpc>
                <a:spcPct val="90000"/>
              </a:lnSpc>
            </a:pPr>
            <a:r>
              <a:rPr lang="en-GB" dirty="0"/>
              <a:t>LP cells may be sparse or mimic </a:t>
            </a:r>
            <a:r>
              <a:rPr lang="en-GB" dirty="0" err="1"/>
              <a:t>immunoblasts</a:t>
            </a:r>
            <a:r>
              <a:rPr lang="en-GB" dirty="0"/>
              <a:t>, not displaying the characteristic large “popcorn” cell appearance with </a:t>
            </a:r>
            <a:r>
              <a:rPr lang="en-GB" dirty="0" err="1"/>
              <a:t>multilobated</a:t>
            </a:r>
            <a:r>
              <a:rPr lang="en-GB" dirty="0"/>
              <a:t> nuclei </a:t>
            </a:r>
          </a:p>
          <a:p>
            <a:pPr lvl="1">
              <a:lnSpc>
                <a:spcPct val="90000"/>
              </a:lnSpc>
            </a:pPr>
            <a:r>
              <a:rPr lang="en-GB" dirty="0"/>
              <a:t>In classic HL, NLPHL, and THRLBCL, the neoplastic cells form a minority of the cell population, - FC may not reveal an abnormal cell population. </a:t>
            </a:r>
            <a:endParaRPr lang="en-MY" dirty="0"/>
          </a:p>
        </p:txBody>
      </p:sp>
    </p:spTree>
    <p:extLst>
      <p:ext uri="{BB962C8B-B14F-4D97-AF65-F5344CB8AC3E}">
        <p14:creationId xmlns:p14="http://schemas.microsoft.com/office/powerpoint/2010/main" val="316241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985E19-6043-8E6F-133C-7E66F4CB5D97}"/>
              </a:ext>
            </a:extLst>
          </p:cNvPr>
          <p:cNvSpPr>
            <a:spLocks noGrp="1"/>
          </p:cNvSpPr>
          <p:nvPr>
            <p:ph idx="1"/>
          </p:nvPr>
        </p:nvSpPr>
        <p:spPr>
          <a:xfrm>
            <a:off x="3529933" y="589722"/>
            <a:ext cx="5098525" cy="5321500"/>
          </a:xfrm>
        </p:spPr>
        <p:txBody>
          <a:bodyPr anchor="ctr">
            <a:normAutofit/>
          </a:bodyPr>
          <a:lstStyle/>
          <a:p>
            <a:pPr>
              <a:lnSpc>
                <a:spcPct val="90000"/>
              </a:lnSpc>
            </a:pPr>
            <a:r>
              <a:rPr lang="en-MY" sz="1300" dirty="0"/>
              <a:t>Fibrosis/Sclerosis</a:t>
            </a:r>
          </a:p>
          <a:p>
            <a:pPr lvl="1">
              <a:lnSpc>
                <a:spcPct val="90000"/>
              </a:lnSpc>
            </a:pPr>
            <a:r>
              <a:rPr lang="en-MY" sz="1300" dirty="0"/>
              <a:t>Leads to low cellularity and paucity/absence of diagnostic cells.</a:t>
            </a:r>
          </a:p>
          <a:p>
            <a:pPr lvl="1">
              <a:lnSpc>
                <a:spcPct val="90000"/>
              </a:lnSpc>
            </a:pPr>
            <a:r>
              <a:rPr lang="en-MY" sz="1300" dirty="0"/>
              <a:t> Seen in nodular sclerosis HL, metastatic carcinoma with desmoplasia.</a:t>
            </a:r>
          </a:p>
          <a:p>
            <a:pPr lvl="1">
              <a:lnSpc>
                <a:spcPct val="90000"/>
              </a:lnSpc>
            </a:pPr>
            <a:r>
              <a:rPr lang="en-MY" sz="1300" dirty="0"/>
              <a:t>Scant cellularity in large nodes can be important clues/ red flag. </a:t>
            </a:r>
          </a:p>
          <a:p>
            <a:pPr lvl="2">
              <a:lnSpc>
                <a:spcPct val="90000"/>
              </a:lnSpc>
            </a:pPr>
            <a:r>
              <a:rPr lang="en-GB" sz="1300" dirty="0"/>
              <a:t>low threshold for further investigation, such as imaging and tissue biopsy (core or incisional biopsy).</a:t>
            </a:r>
          </a:p>
          <a:p>
            <a:pPr lvl="1">
              <a:lnSpc>
                <a:spcPct val="90000"/>
              </a:lnSpc>
            </a:pPr>
            <a:r>
              <a:rPr lang="en-GB" sz="1300" dirty="0"/>
              <a:t> Some nodal sites such as inguinal or axillary lymph nodes may be prone to fibrosis or sclerosis</a:t>
            </a:r>
            <a:endParaRPr lang="en-MY" sz="1300" dirty="0"/>
          </a:p>
          <a:p>
            <a:pPr>
              <a:lnSpc>
                <a:spcPct val="90000"/>
              </a:lnSpc>
            </a:pPr>
            <a:endParaRPr lang="en-MY" sz="1300" dirty="0"/>
          </a:p>
          <a:p>
            <a:pPr>
              <a:lnSpc>
                <a:spcPct val="90000"/>
              </a:lnSpc>
            </a:pPr>
            <a:r>
              <a:rPr lang="en-MY" sz="1300" dirty="0"/>
              <a:t>Cystic lymph nodes:</a:t>
            </a:r>
          </a:p>
          <a:p>
            <a:pPr lvl="1">
              <a:lnSpc>
                <a:spcPct val="90000"/>
              </a:lnSpc>
            </a:pPr>
            <a:r>
              <a:rPr lang="en-GB" sz="1300" dirty="0"/>
              <a:t>a sample labelled as a “cystic lymph node” is never a normal or reactive lymph node</a:t>
            </a:r>
          </a:p>
          <a:p>
            <a:pPr lvl="1">
              <a:lnSpc>
                <a:spcPct val="90000"/>
              </a:lnSpc>
            </a:pPr>
            <a:r>
              <a:rPr lang="en-GB" sz="1300" dirty="0"/>
              <a:t>may represent a benign non-nodal lesion (branchial or lymphoepithelial cyst or cystic lymphangioma;) or a malignant lesion  (cystic metastasis)</a:t>
            </a:r>
          </a:p>
          <a:p>
            <a:pPr lvl="1">
              <a:lnSpc>
                <a:spcPct val="90000"/>
              </a:lnSpc>
            </a:pPr>
            <a:r>
              <a:rPr lang="en-GB" sz="1300" dirty="0"/>
              <a:t>papillary thyroid carcinoma and squamous cell carcinoma (SCC) are well known to present with cystic metastases.</a:t>
            </a:r>
            <a:endParaRPr lang="en-MY" sz="1300" dirty="0"/>
          </a:p>
          <a:p>
            <a:pPr marL="0" indent="0">
              <a:lnSpc>
                <a:spcPct val="90000"/>
              </a:lnSpc>
              <a:buNone/>
            </a:pPr>
            <a:endParaRPr lang="en-MY" sz="1300" dirty="0"/>
          </a:p>
        </p:txBody>
      </p:sp>
    </p:spTree>
    <p:extLst>
      <p:ext uri="{BB962C8B-B14F-4D97-AF65-F5344CB8AC3E}">
        <p14:creationId xmlns:p14="http://schemas.microsoft.com/office/powerpoint/2010/main" val="162801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37" name="Rectangle 3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449BE3-24FA-BE75-7E2C-DBC9DDB5E8BB}"/>
              </a:ext>
            </a:extLst>
          </p:cNvPr>
          <p:cNvSpPr>
            <a:spLocks noGrp="1"/>
          </p:cNvSpPr>
          <p:nvPr>
            <p:ph idx="1"/>
          </p:nvPr>
        </p:nvSpPr>
        <p:spPr>
          <a:xfrm>
            <a:off x="3529933" y="589722"/>
            <a:ext cx="5098525" cy="5321500"/>
          </a:xfrm>
        </p:spPr>
        <p:txBody>
          <a:bodyPr anchor="ctr">
            <a:normAutofit/>
          </a:bodyPr>
          <a:lstStyle/>
          <a:p>
            <a:pPr>
              <a:lnSpc>
                <a:spcPct val="90000"/>
              </a:lnSpc>
            </a:pPr>
            <a:r>
              <a:rPr lang="en-MY" sz="1500" dirty="0"/>
              <a:t>HPV-Associated OPSCC </a:t>
            </a:r>
          </a:p>
          <a:p>
            <a:pPr lvl="1">
              <a:lnSpc>
                <a:spcPct val="90000"/>
              </a:lnSpc>
            </a:pPr>
            <a:r>
              <a:rPr lang="en-MY" sz="1300" dirty="0"/>
              <a:t>classically presents with large cystic cervical nodes.</a:t>
            </a:r>
          </a:p>
          <a:p>
            <a:pPr lvl="1">
              <a:lnSpc>
                <a:spcPct val="90000"/>
              </a:lnSpc>
            </a:pPr>
            <a:r>
              <a:rPr lang="en-MY" sz="1300" dirty="0"/>
              <a:t>The primary tumour may be small/undetectable. Sparse lesional cells despite large nodal size. </a:t>
            </a:r>
          </a:p>
          <a:p>
            <a:pPr lvl="1">
              <a:lnSpc>
                <a:spcPct val="90000"/>
              </a:lnSpc>
            </a:pPr>
            <a:r>
              <a:rPr lang="en-MY" sz="1500" dirty="0"/>
              <a:t>CB with ICC to identify squamous epithelial cells, and p16 as surrogate marker of HPV related SCC.</a:t>
            </a:r>
          </a:p>
          <a:p>
            <a:pPr>
              <a:lnSpc>
                <a:spcPct val="90000"/>
              </a:lnSpc>
            </a:pPr>
            <a:r>
              <a:rPr lang="en-GB" sz="1500" dirty="0"/>
              <a:t>“Red flag” clinical findings: </a:t>
            </a:r>
            <a:r>
              <a:rPr lang="en-MY" sz="1500" dirty="0"/>
              <a:t> </a:t>
            </a:r>
          </a:p>
          <a:p>
            <a:pPr lvl="1">
              <a:lnSpc>
                <a:spcPct val="90000"/>
              </a:lnSpc>
            </a:pPr>
            <a:r>
              <a:rPr lang="en-MY" sz="1500" dirty="0"/>
              <a:t>Age &gt;40, Nodes &gt; 1.5–2 cm, matted, round, deep-seated or supraclavicular nodes. </a:t>
            </a:r>
          </a:p>
          <a:p>
            <a:pPr lvl="1">
              <a:lnSpc>
                <a:spcPct val="90000"/>
              </a:lnSpc>
            </a:pPr>
            <a:r>
              <a:rPr lang="en-MY" sz="1500" dirty="0"/>
              <a:t>Imaging: loss of fatty hilum, necrosis , cystic changes, peripheral vascularity, </a:t>
            </a:r>
          </a:p>
          <a:p>
            <a:pPr lvl="1">
              <a:lnSpc>
                <a:spcPct val="90000"/>
              </a:lnSpc>
            </a:pPr>
            <a:r>
              <a:rPr lang="en-MY" sz="1500" dirty="0"/>
              <a:t>Symptoms: Persistent/progressive lymphadenopathy, fever, weight loss, history of malignancy.</a:t>
            </a:r>
          </a:p>
          <a:p>
            <a:pPr>
              <a:lnSpc>
                <a:spcPct val="90000"/>
              </a:lnSpc>
            </a:pPr>
            <a:endParaRPr lang="en-MY" sz="1500" dirty="0"/>
          </a:p>
        </p:txBody>
      </p:sp>
    </p:spTree>
    <p:extLst>
      <p:ext uri="{BB962C8B-B14F-4D97-AF65-F5344CB8AC3E}">
        <p14:creationId xmlns:p14="http://schemas.microsoft.com/office/powerpoint/2010/main" val="48489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D3D916-7FA9-944C-5904-576BA37044B5}"/>
              </a:ext>
            </a:extLst>
          </p:cNvPr>
          <p:cNvSpPr>
            <a:spLocks noGrp="1"/>
          </p:cNvSpPr>
          <p:nvPr>
            <p:ph idx="1"/>
          </p:nvPr>
        </p:nvSpPr>
        <p:spPr>
          <a:xfrm>
            <a:off x="3529933" y="589722"/>
            <a:ext cx="5098525" cy="5321500"/>
          </a:xfrm>
        </p:spPr>
        <p:txBody>
          <a:bodyPr anchor="ctr">
            <a:normAutofit/>
          </a:bodyPr>
          <a:lstStyle/>
          <a:p>
            <a:r>
              <a:rPr lang="en-GB" dirty="0"/>
              <a:t>Other morphological clues: </a:t>
            </a:r>
          </a:p>
          <a:p>
            <a:r>
              <a:rPr lang="en-GB" dirty="0"/>
              <a:t>A mixed cell population with predominantly small lymphocytes but where eosinophils and plasma cells are also identified </a:t>
            </a:r>
            <a:r>
              <a:rPr lang="en-GB" dirty="0">
                <a:sym typeface="Wingdings" panose="05000000000000000000" pitchFamily="2" charset="2"/>
              </a:rPr>
              <a:t></a:t>
            </a:r>
            <a:r>
              <a:rPr lang="en-GB" dirty="0"/>
              <a:t> look for Hodgkin/Reed-Sternberg (HRS) cells. </a:t>
            </a:r>
          </a:p>
          <a:p>
            <a:r>
              <a:rPr lang="en-GB" dirty="0"/>
              <a:t>Small epithelioid granulomas can be seen in classic HL; generally smaller than in infection-related necrotising granulomatous lymphadenitis </a:t>
            </a:r>
          </a:p>
          <a:p>
            <a:r>
              <a:rPr lang="en-GB" dirty="0"/>
              <a:t>A subtle clue in classic HL and NLPHL : the large, abnormal HRS or LP cells tend to stand out in contrast to the surrounding small lymphocytes,</a:t>
            </a:r>
          </a:p>
          <a:p>
            <a:pPr lvl="1"/>
            <a:r>
              <a:rPr lang="en-GB" dirty="0"/>
              <a:t>In comparison- In a reactive condition - graduation in size from small- to medium-sized to large and very large</a:t>
            </a:r>
            <a:endParaRPr lang="en-MY" dirty="0"/>
          </a:p>
        </p:txBody>
      </p:sp>
    </p:spTree>
    <p:extLst>
      <p:ext uri="{BB962C8B-B14F-4D97-AF65-F5344CB8AC3E}">
        <p14:creationId xmlns:p14="http://schemas.microsoft.com/office/powerpoint/2010/main" val="410577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6C5BC8-C6A2-EC94-2763-EE2ED7361914}"/>
              </a:ext>
            </a:extLst>
          </p:cNvPr>
          <p:cNvSpPr>
            <a:spLocks noGrp="1"/>
          </p:cNvSpPr>
          <p:nvPr>
            <p:ph idx="1"/>
          </p:nvPr>
        </p:nvSpPr>
        <p:spPr>
          <a:xfrm>
            <a:off x="3529933" y="589722"/>
            <a:ext cx="5098525" cy="5321500"/>
          </a:xfrm>
        </p:spPr>
        <p:txBody>
          <a:bodyPr anchor="ctr">
            <a:normAutofit/>
          </a:bodyPr>
          <a:lstStyle/>
          <a:p>
            <a:r>
              <a:rPr lang="en-GB" dirty="0"/>
              <a:t>THRLBCL :</a:t>
            </a:r>
          </a:p>
          <a:p>
            <a:pPr lvl="1"/>
            <a:r>
              <a:rPr lang="en-GB" dirty="0"/>
              <a:t>Rarely described in the cytologic literature, mostly diagnosed on histologic biopsies. </a:t>
            </a:r>
          </a:p>
          <a:p>
            <a:pPr lvl="1"/>
            <a:r>
              <a:rPr lang="en-GB" dirty="0"/>
              <a:t>can show predominantly small lymphocytic cell population, with the presence of sparse larger cells (bi- or multinucleated) that resembled HRS cells, and presence of epithelioid histiocytes. </a:t>
            </a:r>
          </a:p>
          <a:p>
            <a:pPr lvl="1"/>
            <a:r>
              <a:rPr lang="en-GB" dirty="0"/>
              <a:t>The relative paucity of diagnostic larger cells can lead to misinterpretation as a reactive lymph node, </a:t>
            </a:r>
          </a:p>
          <a:p>
            <a:pPr lvl="1"/>
            <a:r>
              <a:rPr lang="en-GB" dirty="0"/>
              <a:t>The detected HRS-like cells may also lead to misclassification as HL </a:t>
            </a:r>
          </a:p>
          <a:p>
            <a:pPr lvl="1"/>
            <a:r>
              <a:rPr lang="en-GB" dirty="0"/>
              <a:t>FC may fail to pick up light chain restriction due to the majority of non-neoplastic cells in such aspirates.</a:t>
            </a:r>
            <a:endParaRPr lang="en-MY" dirty="0"/>
          </a:p>
        </p:txBody>
      </p:sp>
    </p:spTree>
    <p:extLst>
      <p:ext uri="{BB962C8B-B14F-4D97-AF65-F5344CB8AC3E}">
        <p14:creationId xmlns:p14="http://schemas.microsoft.com/office/powerpoint/2010/main" val="202514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CE1EA2-FED6-1E4E-5D57-1AE10B769BD0}"/>
              </a:ext>
            </a:extLst>
          </p:cNvPr>
          <p:cNvSpPr>
            <a:spLocks noGrp="1"/>
          </p:cNvSpPr>
          <p:nvPr>
            <p:ph idx="1"/>
          </p:nvPr>
        </p:nvSpPr>
        <p:spPr>
          <a:xfrm>
            <a:off x="3529933" y="589722"/>
            <a:ext cx="5098525" cy="5321500"/>
          </a:xfrm>
        </p:spPr>
        <p:txBody>
          <a:bodyPr anchor="ctr">
            <a:normAutofit/>
          </a:bodyPr>
          <a:lstStyle/>
          <a:p>
            <a:r>
              <a:rPr lang="en-GB" dirty="0"/>
              <a:t>Metastatic disease or lymphoma may present with extensive necrosis with no viable cells,  particularly in the setting of recent treatment. </a:t>
            </a:r>
          </a:p>
          <a:p>
            <a:r>
              <a:rPr lang="en-GB" dirty="0"/>
              <a:t>A histologic biopsy or specialised radiological investigations (e.g., positron emission tomography-computed tomography scan) may be needed. </a:t>
            </a:r>
            <a:endParaRPr lang="en-MY" dirty="0"/>
          </a:p>
        </p:txBody>
      </p:sp>
    </p:spTree>
    <p:extLst>
      <p:ext uri="{BB962C8B-B14F-4D97-AF65-F5344CB8AC3E}">
        <p14:creationId xmlns:p14="http://schemas.microsoft.com/office/powerpoint/2010/main" val="3350863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F4ABF-B721-1342-8DA2-B04638BAC60C}"/>
              </a:ext>
            </a:extLst>
          </p:cNvPr>
          <p:cNvSpPr>
            <a:spLocks noGrp="1"/>
          </p:cNvSpPr>
          <p:nvPr>
            <p:ph type="title"/>
          </p:nvPr>
        </p:nvSpPr>
        <p:spPr>
          <a:xfrm>
            <a:off x="944919" y="3101093"/>
            <a:ext cx="1840539" cy="3029344"/>
          </a:xfrm>
        </p:spPr>
        <p:txBody>
          <a:bodyPr>
            <a:normAutofit/>
          </a:bodyPr>
          <a:lstStyle/>
          <a:p>
            <a:pPr>
              <a:lnSpc>
                <a:spcPct val="90000"/>
              </a:lnSpc>
            </a:pPr>
            <a:r>
              <a:rPr lang="en-GB" sz="1300">
                <a:solidFill>
                  <a:schemeClr val="bg1"/>
                </a:solidFill>
              </a:rPr>
              <a:t>2. Lymphoproliferative Disorders with a Mixed Lymphoid Population</a:t>
            </a:r>
            <a:endParaRPr lang="en-MY" sz="1300">
              <a:solidFill>
                <a:schemeClr val="bg1"/>
              </a:solidFill>
            </a:endParaRPr>
          </a:p>
        </p:txBody>
      </p:sp>
      <p:sp>
        <p:nvSpPr>
          <p:cNvPr id="85"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87" name="Rectangle 86">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0ED2A9-39A6-5C63-8CD0-0B81F5D8DBFD}"/>
              </a:ext>
            </a:extLst>
          </p:cNvPr>
          <p:cNvSpPr>
            <a:spLocks noGrp="1"/>
          </p:cNvSpPr>
          <p:nvPr>
            <p:ph idx="1"/>
          </p:nvPr>
        </p:nvSpPr>
        <p:spPr>
          <a:xfrm>
            <a:off x="3529933" y="589722"/>
            <a:ext cx="5098525" cy="5321500"/>
          </a:xfrm>
        </p:spPr>
        <p:txBody>
          <a:bodyPr anchor="ctr">
            <a:normAutofit lnSpcReduction="10000"/>
          </a:bodyPr>
          <a:lstStyle/>
          <a:p>
            <a:pPr>
              <a:lnSpc>
                <a:spcPct val="90000"/>
              </a:lnSpc>
            </a:pPr>
            <a:r>
              <a:rPr lang="en-MY" sz="1300"/>
              <a:t>This groups includes LPDs that show a mixed population of lymphoid and histiocytic cells with significant architectural disruption.</a:t>
            </a:r>
          </a:p>
          <a:p>
            <a:pPr>
              <a:lnSpc>
                <a:spcPct val="90000"/>
              </a:lnSpc>
            </a:pPr>
            <a:r>
              <a:rPr lang="en-MY" sz="1300"/>
              <a:t>Diagnosis often relies on </a:t>
            </a:r>
            <a:r>
              <a:rPr lang="en-MY" sz="1300" err="1"/>
              <a:t>immunoarchitectural</a:t>
            </a:r>
            <a:r>
              <a:rPr lang="en-MY" sz="1300"/>
              <a:t> features &amp; histologic biopsy is usually required for definitive diagnosis.</a:t>
            </a:r>
          </a:p>
          <a:p>
            <a:pPr>
              <a:lnSpc>
                <a:spcPct val="90000"/>
              </a:lnSpc>
            </a:pPr>
            <a:r>
              <a:rPr lang="en-MY" sz="1300"/>
              <a:t>The cytologic appearance may mimic reactive lymphoid hyperplasia.</a:t>
            </a:r>
          </a:p>
          <a:p>
            <a:pPr>
              <a:lnSpc>
                <a:spcPct val="90000"/>
              </a:lnSpc>
            </a:pPr>
            <a:r>
              <a:rPr lang="en-MY" sz="1300"/>
              <a:t>Includes </a:t>
            </a:r>
          </a:p>
          <a:p>
            <a:pPr lvl="1">
              <a:lnSpc>
                <a:spcPct val="90000"/>
              </a:lnSpc>
            </a:pPr>
            <a:r>
              <a:rPr lang="en-MY" sz="1300"/>
              <a:t>low-grade B-cell lymphomas such as low-grade follicular lymphoma (FL), marginal zone lymphoma (MZL), THRLBCL,</a:t>
            </a:r>
          </a:p>
          <a:p>
            <a:pPr lvl="1">
              <a:lnSpc>
                <a:spcPct val="90000"/>
              </a:lnSpc>
            </a:pPr>
            <a:r>
              <a:rPr lang="en-MY" sz="1300"/>
              <a:t>angioimmunoblastic T-cell lymphoma (AITL/nodal T-follicular helper cell lymphoma, angioimmunoblastic-type) and peripheral T-cell lymphoma (PTCL) </a:t>
            </a:r>
          </a:p>
          <a:p>
            <a:pPr lvl="1">
              <a:lnSpc>
                <a:spcPct val="90000"/>
              </a:lnSpc>
            </a:pPr>
            <a:r>
              <a:rPr lang="en-MY" sz="1300"/>
              <a:t>Lymphomas associated with immune deficiency, e.g., EBV-driven polymorphic LPDs, can also closely mimic reactive lymphoid hyperplasia</a:t>
            </a:r>
          </a:p>
          <a:p>
            <a:pPr>
              <a:lnSpc>
                <a:spcPct val="90000"/>
              </a:lnSpc>
            </a:pPr>
            <a:r>
              <a:rPr lang="en-MY" sz="1300"/>
              <a:t>  - Flow Cytometry (FC) or Immunocytochemistry (ICC) on CB may help.</a:t>
            </a:r>
          </a:p>
          <a:p>
            <a:pPr>
              <a:lnSpc>
                <a:spcPct val="90000"/>
              </a:lnSpc>
            </a:pPr>
            <a:r>
              <a:rPr lang="en-MY" sz="1300"/>
              <a:t>  - Light chain restriction suggests clonal B-cell population.</a:t>
            </a:r>
          </a:p>
          <a:p>
            <a:pPr>
              <a:lnSpc>
                <a:spcPct val="90000"/>
              </a:lnSpc>
            </a:pPr>
            <a:r>
              <a:rPr lang="en-MY" sz="1300"/>
              <a:t>Definitive diagnosis require histology.</a:t>
            </a:r>
          </a:p>
          <a:p>
            <a:pPr>
              <a:lnSpc>
                <a:spcPct val="90000"/>
              </a:lnSpc>
            </a:pPr>
            <a:endParaRPr lang="en-MY" sz="1300"/>
          </a:p>
          <a:p>
            <a:pPr>
              <a:lnSpc>
                <a:spcPct val="90000"/>
              </a:lnSpc>
            </a:pPr>
            <a:endParaRPr lang="en-MY" sz="1300"/>
          </a:p>
        </p:txBody>
      </p:sp>
    </p:spTree>
    <p:extLst>
      <p:ext uri="{BB962C8B-B14F-4D97-AF65-F5344CB8AC3E}">
        <p14:creationId xmlns:p14="http://schemas.microsoft.com/office/powerpoint/2010/main" val="202501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30" name="Rectangle 29">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D9F7BA-C2D6-A048-95DD-D6B96E0EA2AA}"/>
              </a:ext>
            </a:extLst>
          </p:cNvPr>
          <p:cNvSpPr>
            <a:spLocks noGrp="1"/>
          </p:cNvSpPr>
          <p:nvPr>
            <p:ph idx="1"/>
          </p:nvPr>
        </p:nvSpPr>
        <p:spPr>
          <a:xfrm>
            <a:off x="3529933" y="589722"/>
            <a:ext cx="5098525" cy="5321500"/>
          </a:xfrm>
        </p:spPr>
        <p:txBody>
          <a:bodyPr anchor="ctr">
            <a:normAutofit/>
          </a:bodyPr>
          <a:lstStyle/>
          <a:p>
            <a:pPr>
              <a:lnSpc>
                <a:spcPct val="90000"/>
              </a:lnSpc>
            </a:pPr>
            <a:r>
              <a:rPr lang="en-GB" sz="1500"/>
              <a:t>In Low-grade FL -  There are increased centrocytes and </a:t>
            </a:r>
            <a:r>
              <a:rPr lang="en-GB" sz="1500" err="1"/>
              <a:t>centroblasts</a:t>
            </a:r>
            <a:r>
              <a:rPr lang="en-GB" sz="1500"/>
              <a:t>. Higher grade FL, is more </a:t>
            </a:r>
            <a:r>
              <a:rPr lang="en-GB" sz="1500" err="1"/>
              <a:t>recognisableas</a:t>
            </a:r>
            <a:r>
              <a:rPr lang="en-GB" sz="1500"/>
              <a:t> a lymphoma, due to increase in </a:t>
            </a:r>
            <a:r>
              <a:rPr lang="en-GB" sz="1500" err="1"/>
              <a:t>centroblasts</a:t>
            </a:r>
            <a:r>
              <a:rPr lang="en-GB" sz="1500"/>
              <a:t>. Other clues - Paucity of plasma cells and well-formed germinal centres, absence of </a:t>
            </a:r>
            <a:r>
              <a:rPr lang="en-GB" sz="1500" err="1"/>
              <a:t>tingible</a:t>
            </a:r>
            <a:r>
              <a:rPr lang="en-GB" sz="1500"/>
              <a:t> body macrophages (TBMs), which are present in most reactive germinal centres. </a:t>
            </a:r>
          </a:p>
          <a:p>
            <a:pPr>
              <a:lnSpc>
                <a:spcPct val="90000"/>
              </a:lnSpc>
            </a:pPr>
            <a:r>
              <a:rPr lang="en-GB" sz="1500"/>
              <a:t>Nodal MZL may closely resemble a benign reactive lymph node with mixed lymphoid population, sometimes even with small lymphocytes predominating, and germinal centre elements such as follicular dendritic cells (FDCs) and TBMs. Occasional plasma cells can be seen. </a:t>
            </a:r>
          </a:p>
          <a:p>
            <a:pPr>
              <a:lnSpc>
                <a:spcPct val="90000"/>
              </a:lnSpc>
            </a:pPr>
            <a:r>
              <a:rPr lang="en-GB" sz="1500"/>
              <a:t>On immunophenotyping, MZL is relatively nondescript – there is no unique diagnostic immunophenotype . A predominance of B cells and the presence of light chain restriction is strong evidence of likely B-cell lymphoma, but to make a definitive diagnosis of MZL on cytology alone is extremely challenging.</a:t>
            </a:r>
          </a:p>
        </p:txBody>
      </p:sp>
    </p:spTree>
    <p:extLst>
      <p:ext uri="{BB962C8B-B14F-4D97-AF65-F5344CB8AC3E}">
        <p14:creationId xmlns:p14="http://schemas.microsoft.com/office/powerpoint/2010/main" val="77425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CDB46C-C54B-46CE-5244-9EE82640DBA4}"/>
              </a:ext>
            </a:extLst>
          </p:cNvPr>
          <p:cNvSpPr>
            <a:spLocks noGrp="1"/>
          </p:cNvSpPr>
          <p:nvPr>
            <p:ph idx="1"/>
          </p:nvPr>
        </p:nvSpPr>
        <p:spPr>
          <a:xfrm>
            <a:off x="3529933" y="589722"/>
            <a:ext cx="5098525" cy="5321500"/>
          </a:xfrm>
        </p:spPr>
        <p:txBody>
          <a:bodyPr anchor="ctr">
            <a:normAutofit/>
          </a:bodyPr>
          <a:lstStyle/>
          <a:p>
            <a:pPr>
              <a:lnSpc>
                <a:spcPct val="90000"/>
              </a:lnSpc>
            </a:pPr>
            <a:r>
              <a:rPr lang="en-GB" sz="1500" dirty="0"/>
              <a:t>Nodal MZL “may be indistinguishable from reactive lymphadenitis unless there is a marked increase in intermediate-sized </a:t>
            </a:r>
            <a:r>
              <a:rPr lang="en-GB" sz="1500" dirty="0" err="1"/>
              <a:t>monocytoid</a:t>
            </a:r>
            <a:r>
              <a:rPr lang="en-GB" sz="1500" dirty="0"/>
              <a:t> B cells or centrocyte-like cells which are cytologically atypical</a:t>
            </a:r>
          </a:p>
          <a:p>
            <a:pPr>
              <a:lnSpc>
                <a:spcPct val="90000"/>
              </a:lnSpc>
            </a:pPr>
            <a:r>
              <a:rPr lang="en-GB" sz="1500" dirty="0"/>
              <a:t>Clinical clues - age of the patient, size of the node, relevant history, and persistent lymphadenopathy are important in raising the index of suspicion and the potential need for a histologic biopsy</a:t>
            </a:r>
          </a:p>
          <a:p>
            <a:pPr>
              <a:lnSpc>
                <a:spcPct val="90000"/>
              </a:lnSpc>
            </a:pPr>
            <a:r>
              <a:rPr lang="en-GB" sz="1500" dirty="0"/>
              <a:t>On FC or CB material, demonstration of a CD20- and CD79a positive predominant B-cell population that shows light chain restriction supports the diagnosis of low-grade B-cell lymphoma. </a:t>
            </a:r>
          </a:p>
          <a:p>
            <a:pPr>
              <a:lnSpc>
                <a:spcPct val="90000"/>
              </a:lnSpc>
            </a:pPr>
            <a:r>
              <a:rPr lang="en-GB" sz="1500" dirty="0"/>
              <a:t>In MZL, the neoplastic cells are usually BCL2+/CD5-/CD10-/CD23+-/cyclin D1</a:t>
            </a:r>
            <a:endParaRPr lang="en-MY" sz="1500" dirty="0"/>
          </a:p>
        </p:txBody>
      </p:sp>
    </p:spTree>
    <p:extLst>
      <p:ext uri="{BB962C8B-B14F-4D97-AF65-F5344CB8AC3E}">
        <p14:creationId xmlns:p14="http://schemas.microsoft.com/office/powerpoint/2010/main" val="3859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Content Placeholder 4" descr="A close-up of a medical card&#10;&#10;AI-generated content may be incorrect.">
            <a:extLst>
              <a:ext uri="{FF2B5EF4-FFF2-40B4-BE49-F238E27FC236}">
                <a16:creationId xmlns:a16="http://schemas.microsoft.com/office/drawing/2014/main" id="{2C3B0163-149A-7BD9-B474-5BE8D9FB15C6}"/>
              </a:ext>
            </a:extLst>
          </p:cNvPr>
          <p:cNvPicPr>
            <a:picLocks noGrp="1" noChangeAspect="1"/>
          </p:cNvPicPr>
          <p:nvPr>
            <p:ph idx="4294967295"/>
          </p:nvPr>
        </p:nvPicPr>
        <p:blipFill>
          <a:blip r:embed="rId3"/>
          <a:stretch>
            <a:fillRect/>
          </a:stretch>
        </p:blipFill>
        <p:spPr>
          <a:xfrm>
            <a:off x="670181" y="1153521"/>
            <a:ext cx="8178800" cy="4130675"/>
          </a:xfrm>
          <a:prstGeom prst="rect">
            <a:avLst/>
          </a:prstGeom>
        </p:spPr>
      </p:pic>
    </p:spTree>
    <p:extLst>
      <p:ext uri="{BB962C8B-B14F-4D97-AF65-F5344CB8AC3E}">
        <p14:creationId xmlns:p14="http://schemas.microsoft.com/office/powerpoint/2010/main" val="1895762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21" name="Rectangle 20">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A7C5BF-EAA1-CAB3-E997-5E70E28205F8}"/>
              </a:ext>
            </a:extLst>
          </p:cNvPr>
          <p:cNvSpPr>
            <a:spLocks noGrp="1"/>
          </p:cNvSpPr>
          <p:nvPr>
            <p:ph idx="1"/>
          </p:nvPr>
        </p:nvSpPr>
        <p:spPr>
          <a:xfrm>
            <a:off x="3529933" y="589722"/>
            <a:ext cx="5098525" cy="5321500"/>
          </a:xfrm>
        </p:spPr>
        <p:txBody>
          <a:bodyPr anchor="ctr">
            <a:normAutofit fontScale="92500"/>
          </a:bodyPr>
          <a:lstStyle/>
          <a:p>
            <a:pPr>
              <a:lnSpc>
                <a:spcPct val="90000"/>
              </a:lnSpc>
            </a:pPr>
            <a:r>
              <a:rPr lang="en-MY" sz="1500" dirty="0"/>
              <a:t>THRLBCL - Rarely diagnosed cytologically.</a:t>
            </a:r>
          </a:p>
          <a:p>
            <a:pPr lvl="1">
              <a:lnSpc>
                <a:spcPct val="90000"/>
              </a:lnSpc>
            </a:pPr>
            <a:r>
              <a:rPr lang="en-MY" sz="1500" dirty="0"/>
              <a:t>due to low neoplastic cell proportion, Polymorphous appearance mimics reactive nodes and FC often unhelpful.</a:t>
            </a:r>
          </a:p>
          <a:p>
            <a:pPr>
              <a:lnSpc>
                <a:spcPct val="90000"/>
              </a:lnSpc>
            </a:pPr>
            <a:r>
              <a:rPr lang="en-MY" sz="1500" dirty="0"/>
              <a:t>AITL  </a:t>
            </a:r>
          </a:p>
          <a:p>
            <a:pPr lvl="1">
              <a:lnSpc>
                <a:spcPct val="90000"/>
              </a:lnSpc>
            </a:pPr>
            <a:r>
              <a:rPr lang="en-MY" sz="1500" dirty="0"/>
              <a:t>Also present with mixed cellular appearance with small reactive lymphocytes, plasma cells.</a:t>
            </a:r>
            <a:r>
              <a:rPr lang="en-GB" sz="1500" dirty="0"/>
              <a:t>, plasma cells, </a:t>
            </a:r>
            <a:r>
              <a:rPr lang="en-GB" sz="1500" dirty="0" err="1"/>
              <a:t>immunoblasts</a:t>
            </a:r>
            <a:r>
              <a:rPr lang="en-GB" sz="1500" dirty="0"/>
              <a:t>, eosinophils, some histiocytes, and dendritic cel. </a:t>
            </a:r>
          </a:p>
          <a:p>
            <a:pPr lvl="1">
              <a:lnSpc>
                <a:spcPct val="90000"/>
              </a:lnSpc>
            </a:pPr>
            <a:r>
              <a:rPr lang="en-GB" sz="1500" dirty="0"/>
              <a:t>Neoplastic T cells may be inconspicuous, small- to medium-sized, with pale cytoplasm. </a:t>
            </a:r>
          </a:p>
          <a:p>
            <a:pPr lvl="1">
              <a:lnSpc>
                <a:spcPct val="90000"/>
              </a:lnSpc>
            </a:pPr>
            <a:r>
              <a:rPr lang="en-GB" sz="1500" dirty="0"/>
              <a:t>Potential clue  </a:t>
            </a:r>
          </a:p>
          <a:p>
            <a:pPr lvl="2">
              <a:lnSpc>
                <a:spcPct val="90000"/>
              </a:lnSpc>
            </a:pPr>
            <a:r>
              <a:rPr lang="en-GB" sz="1500" dirty="0"/>
              <a:t>- presence of branching vessels with plump endothelial cells (not specific and may also be seen in reactive lymph nodes) </a:t>
            </a:r>
          </a:p>
          <a:p>
            <a:pPr lvl="2">
              <a:lnSpc>
                <a:spcPct val="90000"/>
              </a:lnSpc>
            </a:pPr>
            <a:r>
              <a:rPr lang="en-GB" sz="1500" dirty="0"/>
              <a:t>May harbour significant numbers of epithelioid histiocytes, raising a suggestion of granuloma formation. </a:t>
            </a:r>
          </a:p>
          <a:p>
            <a:pPr lvl="2">
              <a:lnSpc>
                <a:spcPct val="90000"/>
              </a:lnSpc>
            </a:pPr>
            <a:r>
              <a:rPr lang="en-MY" sz="1500" dirty="0"/>
              <a:t>HRS-like cells may be present (mimics HL).</a:t>
            </a:r>
          </a:p>
          <a:p>
            <a:pPr lvl="1">
              <a:lnSpc>
                <a:spcPct val="90000"/>
              </a:lnSpc>
            </a:pPr>
            <a:r>
              <a:rPr lang="en-MY" sz="1500" dirty="0"/>
              <a:t>FC phenotype: CD3–/dim, CD4+, CD10 variable.</a:t>
            </a:r>
          </a:p>
          <a:p>
            <a:pPr>
              <a:lnSpc>
                <a:spcPct val="90000"/>
              </a:lnSpc>
            </a:pPr>
            <a:endParaRPr lang="en-MY" sz="1500" dirty="0"/>
          </a:p>
          <a:p>
            <a:pPr>
              <a:lnSpc>
                <a:spcPct val="90000"/>
              </a:lnSpc>
            </a:pPr>
            <a:endParaRPr lang="en-MY" sz="1500" dirty="0"/>
          </a:p>
        </p:txBody>
      </p:sp>
    </p:spTree>
    <p:extLst>
      <p:ext uri="{BB962C8B-B14F-4D97-AF65-F5344CB8AC3E}">
        <p14:creationId xmlns:p14="http://schemas.microsoft.com/office/powerpoint/2010/main" val="50242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B8A7F0-ACFA-C574-3C30-ED25D53FB711}"/>
              </a:ext>
            </a:extLst>
          </p:cNvPr>
          <p:cNvSpPr>
            <a:spLocks noGrp="1"/>
          </p:cNvSpPr>
          <p:nvPr>
            <p:ph idx="1"/>
          </p:nvPr>
        </p:nvSpPr>
        <p:spPr>
          <a:xfrm>
            <a:off x="3529933" y="589722"/>
            <a:ext cx="5098525" cy="5321500"/>
          </a:xfrm>
        </p:spPr>
        <p:txBody>
          <a:bodyPr anchor="ctr">
            <a:normAutofit/>
          </a:bodyPr>
          <a:lstStyle/>
          <a:p>
            <a:pPr>
              <a:lnSpc>
                <a:spcPct val="90000"/>
              </a:lnSpc>
            </a:pPr>
            <a:r>
              <a:rPr lang="en-GB" sz="1400" dirty="0"/>
              <a:t>PTCL -  composed of medium-sized to larger lymphocytes with variable chromatin appearances ranging from vesicular to hyperchromatic, and variably prominent nucleoli. </a:t>
            </a:r>
          </a:p>
          <a:p>
            <a:pPr>
              <a:lnSpc>
                <a:spcPct val="90000"/>
              </a:lnSpc>
            </a:pPr>
            <a:r>
              <a:rPr lang="en-GB" sz="1400" dirty="0"/>
              <a:t>This polymorphous appearance may be mistaken for a mixed, reactive lymphoid population. </a:t>
            </a:r>
          </a:p>
          <a:p>
            <a:pPr>
              <a:lnSpc>
                <a:spcPct val="90000"/>
              </a:lnSpc>
            </a:pPr>
            <a:r>
              <a:rPr lang="en-GB" sz="1400" dirty="0"/>
              <a:t>Variants Lennert lymphoma/ </a:t>
            </a:r>
            <a:r>
              <a:rPr lang="en-GB" sz="1400" dirty="0" err="1"/>
              <a:t>lymphoepithelioid</a:t>
            </a:r>
            <a:r>
              <a:rPr lang="en-GB" sz="1400" dirty="0"/>
              <a:t> lymphoma, may consist epithelioid histiocytes </a:t>
            </a:r>
            <a:r>
              <a:rPr lang="en-GB" sz="1400" dirty="0">
                <a:sym typeface="Wingdings" panose="05000000000000000000" pitchFamily="2" charset="2"/>
              </a:rPr>
              <a:t> </a:t>
            </a:r>
            <a:r>
              <a:rPr lang="en-GB" sz="1400" dirty="0"/>
              <a:t>FN diagnosis of granulomatous lymphadenitis. </a:t>
            </a:r>
          </a:p>
          <a:p>
            <a:pPr lvl="1">
              <a:lnSpc>
                <a:spcPct val="90000"/>
              </a:lnSpc>
            </a:pPr>
            <a:r>
              <a:rPr lang="en-GB" sz="1400" dirty="0"/>
              <a:t>However, these patients often present with advanced disease and may have generalised lymphadenopathy, B symptoms, and constitutional symptoms.</a:t>
            </a:r>
          </a:p>
          <a:p>
            <a:pPr>
              <a:lnSpc>
                <a:spcPct val="90000"/>
              </a:lnSpc>
            </a:pPr>
            <a:r>
              <a:rPr lang="en-GB" sz="1400" dirty="0"/>
              <a:t>Cytomorphologic clues  :  Medium-sized or large atypical lymphoid cells with irregularly shaped nuclei, sometimes looking somewhat “squashed” (Fig. 1f), exhibiting protrusions or indentations [32]. </a:t>
            </a:r>
          </a:p>
          <a:p>
            <a:pPr>
              <a:lnSpc>
                <a:spcPct val="90000"/>
              </a:lnSpc>
            </a:pPr>
            <a:r>
              <a:rPr lang="en-GB" sz="1400" dirty="0"/>
              <a:t>Morphologic overlap with HL exists, as scattered HRS-like cells may be seen in PTCL</a:t>
            </a:r>
            <a:endParaRPr lang="en-MY" sz="1400" dirty="0"/>
          </a:p>
        </p:txBody>
      </p:sp>
    </p:spTree>
    <p:extLst>
      <p:ext uri="{BB962C8B-B14F-4D97-AF65-F5344CB8AC3E}">
        <p14:creationId xmlns:p14="http://schemas.microsoft.com/office/powerpoint/2010/main" val="70497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555081-1DF5-37E9-1E28-D9C479651E3D}"/>
              </a:ext>
            </a:extLst>
          </p:cNvPr>
          <p:cNvSpPr>
            <a:spLocks noGrp="1"/>
          </p:cNvSpPr>
          <p:nvPr>
            <p:ph idx="1"/>
          </p:nvPr>
        </p:nvSpPr>
        <p:spPr>
          <a:xfrm>
            <a:off x="3529933" y="589722"/>
            <a:ext cx="5098525" cy="5321500"/>
          </a:xfrm>
        </p:spPr>
        <p:txBody>
          <a:bodyPr anchor="ctr">
            <a:normAutofit/>
          </a:bodyPr>
          <a:lstStyle/>
          <a:p>
            <a:pPr>
              <a:lnSpc>
                <a:spcPct val="90000"/>
              </a:lnSpc>
            </a:pPr>
            <a:r>
              <a:rPr lang="en-GB" sz="1400" dirty="0"/>
              <a:t>Immune deficiency-associated LPDs,</a:t>
            </a:r>
          </a:p>
          <a:p>
            <a:pPr lvl="1">
              <a:lnSpc>
                <a:spcPct val="90000"/>
              </a:lnSpc>
            </a:pPr>
            <a:r>
              <a:rPr lang="en-GB" sz="1400" dirty="0"/>
              <a:t>mostly EBV-driven</a:t>
            </a:r>
          </a:p>
          <a:p>
            <a:pPr lvl="1">
              <a:lnSpc>
                <a:spcPct val="90000"/>
              </a:lnSpc>
            </a:pPr>
            <a:r>
              <a:rPr lang="en-GB" sz="1400" dirty="0"/>
              <a:t>cytologic evaluation may be unreliable</a:t>
            </a:r>
          </a:p>
          <a:p>
            <a:pPr lvl="1">
              <a:lnSpc>
                <a:spcPct val="90000"/>
              </a:lnSpc>
            </a:pPr>
            <a:r>
              <a:rPr lang="en-GB" sz="1400" dirty="0"/>
              <a:t>reliance on architectural loss or destruction to make a diagnosis on an otherwise mixed lymphoid population</a:t>
            </a:r>
          </a:p>
          <a:p>
            <a:pPr lvl="1">
              <a:lnSpc>
                <a:spcPct val="90000"/>
              </a:lnSpc>
            </a:pPr>
            <a:r>
              <a:rPr lang="en-GB" sz="1400" dirty="0"/>
              <a:t>FC - a non-clonal picture may be found; </a:t>
            </a:r>
          </a:p>
          <a:p>
            <a:pPr lvl="1">
              <a:lnSpc>
                <a:spcPct val="90000"/>
              </a:lnSpc>
            </a:pPr>
            <a:r>
              <a:rPr lang="en-GB" sz="1400" dirty="0"/>
              <a:t>biopsy for evaluation of </a:t>
            </a:r>
            <a:r>
              <a:rPr lang="en-GB" sz="1400" dirty="0" err="1"/>
              <a:t>immunoarchitecture</a:t>
            </a:r>
            <a:r>
              <a:rPr lang="en-GB" sz="1400" dirty="0"/>
              <a:t> is required for accurate diagnosis </a:t>
            </a:r>
          </a:p>
          <a:p>
            <a:pPr>
              <a:lnSpc>
                <a:spcPct val="90000"/>
              </a:lnSpc>
            </a:pPr>
            <a:r>
              <a:rPr lang="en-GB" sz="1400" dirty="0"/>
              <a:t>Triple approach testing can help minimise missed malignancies</a:t>
            </a:r>
          </a:p>
          <a:p>
            <a:pPr lvl="1">
              <a:lnSpc>
                <a:spcPct val="90000"/>
              </a:lnSpc>
            </a:pPr>
            <a:r>
              <a:rPr lang="en-GB" sz="1400" dirty="0"/>
              <a:t>attention to clinical features,</a:t>
            </a:r>
          </a:p>
          <a:p>
            <a:pPr lvl="1">
              <a:lnSpc>
                <a:spcPct val="90000"/>
              </a:lnSpc>
            </a:pPr>
            <a:r>
              <a:rPr lang="en-GB" sz="1400" dirty="0"/>
              <a:t>cytomorphological features, and </a:t>
            </a:r>
          </a:p>
          <a:p>
            <a:pPr lvl="1">
              <a:lnSpc>
                <a:spcPct val="90000"/>
              </a:lnSpc>
            </a:pPr>
            <a:r>
              <a:rPr lang="en-GB" sz="1400" dirty="0"/>
              <a:t>Ancillary testing </a:t>
            </a:r>
          </a:p>
          <a:p>
            <a:pPr>
              <a:lnSpc>
                <a:spcPct val="90000"/>
              </a:lnSpc>
            </a:pPr>
            <a:r>
              <a:rPr lang="en-GB" sz="1400" dirty="0"/>
              <a:t>It is wise to include a caveat when reporting LN cytology to prompt further investigation/ biopsy, if unexplained lymphadenopathy persist or progress </a:t>
            </a:r>
            <a:r>
              <a:rPr lang="en-MY" sz="1400" dirty="0"/>
              <a:t> or suspicious clinical features are present</a:t>
            </a:r>
          </a:p>
        </p:txBody>
      </p:sp>
    </p:spTree>
    <p:extLst>
      <p:ext uri="{BB962C8B-B14F-4D97-AF65-F5344CB8AC3E}">
        <p14:creationId xmlns:p14="http://schemas.microsoft.com/office/powerpoint/2010/main" val="798163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EC733-6329-3C10-4813-8DE64E4915B0}"/>
              </a:ext>
            </a:extLst>
          </p:cNvPr>
          <p:cNvSpPr>
            <a:spLocks noGrp="1"/>
          </p:cNvSpPr>
          <p:nvPr>
            <p:ph type="title"/>
          </p:nvPr>
        </p:nvSpPr>
        <p:spPr>
          <a:xfrm>
            <a:off x="944919" y="3101093"/>
            <a:ext cx="1840539" cy="3029344"/>
          </a:xfrm>
        </p:spPr>
        <p:txBody>
          <a:bodyPr>
            <a:normAutofit/>
          </a:bodyPr>
          <a:lstStyle/>
          <a:p>
            <a:pPr>
              <a:lnSpc>
                <a:spcPct val="90000"/>
              </a:lnSpc>
            </a:pPr>
            <a:r>
              <a:rPr lang="en-MY" sz="2000">
                <a:solidFill>
                  <a:schemeClr val="bg1"/>
                </a:solidFill>
              </a:rPr>
              <a:t>3. Overlapping Findings in Benign and Malignant Conditions</a:t>
            </a:r>
          </a:p>
        </p:txBody>
      </p:sp>
      <p:sp>
        <p:nvSpPr>
          <p:cNvPr id="1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21" name="Rectangle 20">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3AC40F-A315-E6D0-1854-0468DE56DEE1}"/>
              </a:ext>
            </a:extLst>
          </p:cNvPr>
          <p:cNvSpPr>
            <a:spLocks noGrp="1"/>
          </p:cNvSpPr>
          <p:nvPr>
            <p:ph idx="1"/>
          </p:nvPr>
        </p:nvSpPr>
        <p:spPr>
          <a:xfrm>
            <a:off x="3529933" y="589722"/>
            <a:ext cx="5098525" cy="5321500"/>
          </a:xfrm>
        </p:spPr>
        <p:txBody>
          <a:bodyPr anchor="ctr">
            <a:normAutofit/>
          </a:bodyPr>
          <a:lstStyle/>
          <a:p>
            <a:pPr>
              <a:lnSpc>
                <a:spcPct val="90000"/>
              </a:lnSpc>
            </a:pPr>
            <a:r>
              <a:rPr lang="en-MY"/>
              <a:t>Granulomas and Necrosis seen in both reactive and malignant lymphadenopathy.  </a:t>
            </a:r>
          </a:p>
          <a:p>
            <a:pPr>
              <a:lnSpc>
                <a:spcPct val="90000"/>
              </a:lnSpc>
            </a:pPr>
            <a:r>
              <a:rPr lang="en-MY"/>
              <a:t>Non neoplastic causes  - Mycobacterial, Fungal infections, Histoplasmosis, Sarcoidosis.  </a:t>
            </a:r>
          </a:p>
          <a:p>
            <a:pPr>
              <a:lnSpc>
                <a:spcPct val="90000"/>
              </a:lnSpc>
            </a:pPr>
            <a:r>
              <a:rPr lang="en-MY"/>
              <a:t>Malignant associations </a:t>
            </a:r>
          </a:p>
          <a:p>
            <a:pPr lvl="1">
              <a:lnSpc>
                <a:spcPct val="90000"/>
              </a:lnSpc>
            </a:pPr>
            <a:r>
              <a:rPr lang="en-MY"/>
              <a:t>in Classic Hodgkin lymphoma (HL) , Angioimmunoblastic T-cell lymphoma (AITL), Peripheral T-cell lymphoma (PTCL)</a:t>
            </a:r>
            <a:br>
              <a:rPr lang="en-MY"/>
            </a:br>
            <a:r>
              <a:rPr lang="en-MY"/>
              <a:t>Metastatic squamous cell carcinoma (SCC), Nasopharyngeal carcinoma (NPC), Seminoma/germinoma.   </a:t>
            </a:r>
          </a:p>
          <a:p>
            <a:pPr lvl="1">
              <a:lnSpc>
                <a:spcPct val="90000"/>
              </a:lnSpc>
            </a:pPr>
            <a:r>
              <a:rPr lang="en-MY"/>
              <a:t>In Lymph nodes draining cancers (e.g., breast cancer) may show granulomas without metastasis.  </a:t>
            </a:r>
          </a:p>
          <a:p>
            <a:pPr lvl="1">
              <a:lnSpc>
                <a:spcPct val="90000"/>
              </a:lnSpc>
            </a:pPr>
            <a:r>
              <a:rPr lang="en-MY"/>
              <a:t>Clues:   Granulomas in malignancy are usually smaller and often lack necrosis.- </a:t>
            </a:r>
          </a:p>
        </p:txBody>
      </p:sp>
    </p:spTree>
    <p:extLst>
      <p:ext uri="{BB962C8B-B14F-4D97-AF65-F5344CB8AC3E}">
        <p14:creationId xmlns:p14="http://schemas.microsoft.com/office/powerpoint/2010/main" val="863795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644EF5-BEE0-27E4-AA1C-96C450FF9944}"/>
              </a:ext>
            </a:extLst>
          </p:cNvPr>
          <p:cNvSpPr>
            <a:spLocks noGrp="1"/>
          </p:cNvSpPr>
          <p:nvPr>
            <p:ph idx="1"/>
          </p:nvPr>
        </p:nvSpPr>
        <p:spPr>
          <a:xfrm>
            <a:off x="3529933" y="589722"/>
            <a:ext cx="5098525" cy="5321500"/>
          </a:xfrm>
        </p:spPr>
        <p:txBody>
          <a:bodyPr anchor="ctr">
            <a:normAutofit lnSpcReduction="10000"/>
          </a:bodyPr>
          <a:lstStyle/>
          <a:p>
            <a:pPr>
              <a:lnSpc>
                <a:spcPct val="90000"/>
              </a:lnSpc>
            </a:pPr>
            <a:r>
              <a:rPr lang="en-MY" sz="1500" dirty="0"/>
              <a:t>Necrosis</a:t>
            </a:r>
          </a:p>
          <a:p>
            <a:pPr lvl="1">
              <a:lnSpc>
                <a:spcPct val="90000"/>
              </a:lnSpc>
            </a:pPr>
            <a:r>
              <a:rPr lang="en-MY" sz="1500" dirty="0"/>
              <a:t>Benign causes:  Infections (e.g., mycobacterial), Kikuchi-Fujimoto lymphadenitis (KFL),  Autoimmune diseases.</a:t>
            </a:r>
          </a:p>
          <a:p>
            <a:pPr lvl="1">
              <a:lnSpc>
                <a:spcPct val="90000"/>
              </a:lnSpc>
            </a:pPr>
            <a:r>
              <a:rPr lang="en-MY" sz="1500" dirty="0"/>
              <a:t>Malignant causes: High-grade lymphomas, metastatic malignancy, recently treated malignancies. </a:t>
            </a:r>
          </a:p>
          <a:p>
            <a:pPr lvl="2">
              <a:lnSpc>
                <a:spcPct val="90000"/>
              </a:lnSpc>
            </a:pPr>
            <a:r>
              <a:rPr lang="en-GB" sz="1500" dirty="0"/>
              <a:t>may also show extensive necrosis, with few or no viable malignant cells. </a:t>
            </a:r>
          </a:p>
          <a:p>
            <a:pPr lvl="1">
              <a:lnSpc>
                <a:spcPct val="90000"/>
              </a:lnSpc>
            </a:pPr>
            <a:r>
              <a:rPr lang="en-GB" sz="1500" dirty="0"/>
              <a:t>Other clues </a:t>
            </a:r>
          </a:p>
          <a:p>
            <a:pPr lvl="2">
              <a:lnSpc>
                <a:spcPct val="90000"/>
              </a:lnSpc>
            </a:pPr>
            <a:r>
              <a:rPr lang="en-GB" sz="1500" dirty="0"/>
              <a:t>presence of inflammation or epithelioid granulomas which may suggest infection ,</a:t>
            </a:r>
          </a:p>
          <a:p>
            <a:pPr lvl="2">
              <a:lnSpc>
                <a:spcPct val="90000"/>
              </a:lnSpc>
            </a:pPr>
            <a:r>
              <a:rPr lang="en-GB" sz="1500" dirty="0"/>
              <a:t>the presence of rare viable malignant cells, as well as a history of malignancy. </a:t>
            </a:r>
          </a:p>
          <a:p>
            <a:pPr lvl="1">
              <a:lnSpc>
                <a:spcPct val="90000"/>
              </a:lnSpc>
            </a:pPr>
            <a:r>
              <a:rPr lang="en-GB" sz="1500" dirty="0"/>
              <a:t>In cases with no viable cells, a non-diagnostic finding should be given, and an image-guided biopsy may be suggested, targeting non-necrotic areas or nodes. </a:t>
            </a:r>
          </a:p>
          <a:p>
            <a:pPr lvl="1">
              <a:lnSpc>
                <a:spcPct val="90000"/>
              </a:lnSpc>
            </a:pPr>
            <a:r>
              <a:rPr lang="en-GB" sz="1500" dirty="0"/>
              <a:t>A CB with ICC may be helpful, as necrotic cells sometimes retain their immunoreactivity with non-nuclear antibodies, e.g., </a:t>
            </a:r>
            <a:r>
              <a:rPr lang="en-GB" sz="1500" dirty="0" err="1"/>
              <a:t>cytokeratins</a:t>
            </a:r>
            <a:r>
              <a:rPr lang="en-GB" sz="1500" dirty="0"/>
              <a:t>. </a:t>
            </a:r>
            <a:endParaRPr lang="en-MY" sz="1500" dirty="0"/>
          </a:p>
          <a:p>
            <a:pPr>
              <a:lnSpc>
                <a:spcPct val="90000"/>
              </a:lnSpc>
            </a:pPr>
            <a:endParaRPr lang="en-MY" sz="1500" dirty="0"/>
          </a:p>
        </p:txBody>
      </p:sp>
    </p:spTree>
    <p:extLst>
      <p:ext uri="{BB962C8B-B14F-4D97-AF65-F5344CB8AC3E}">
        <p14:creationId xmlns:p14="http://schemas.microsoft.com/office/powerpoint/2010/main" val="2391680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2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MY"/>
            </a:p>
          </p:txBody>
        </p:sp>
        <p:sp>
          <p:nvSpPr>
            <p:cNvPr id="2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MY"/>
            </a:p>
          </p:txBody>
        </p:sp>
        <p:sp>
          <p:nvSpPr>
            <p:cNvPr id="2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MY"/>
            </a:p>
          </p:txBody>
        </p:sp>
        <p:sp>
          <p:nvSpPr>
            <p:cNvPr id="2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MY"/>
            </a:p>
          </p:txBody>
        </p:sp>
        <p:sp>
          <p:nvSpPr>
            <p:cNvPr id="2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MY"/>
            </a:p>
          </p:txBody>
        </p:sp>
        <p:sp>
          <p:nvSpPr>
            <p:cNvPr id="2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MY"/>
            </a:p>
          </p:txBody>
        </p:sp>
        <p:sp>
          <p:nvSpPr>
            <p:cNvPr id="2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MY"/>
            </a:p>
          </p:txBody>
        </p:sp>
        <p:sp>
          <p:nvSpPr>
            <p:cNvPr id="2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MY"/>
            </a:p>
          </p:txBody>
        </p:sp>
        <p:sp>
          <p:nvSpPr>
            <p:cNvPr id="3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MY"/>
            </a:p>
          </p:txBody>
        </p:sp>
        <p:sp>
          <p:nvSpPr>
            <p:cNvPr id="3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MY"/>
            </a:p>
          </p:txBody>
        </p:sp>
        <p:sp>
          <p:nvSpPr>
            <p:cNvPr id="3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MY"/>
            </a:p>
          </p:txBody>
        </p:sp>
        <p:sp>
          <p:nvSpPr>
            <p:cNvPr id="3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MY"/>
            </a:p>
          </p:txBody>
        </p:sp>
      </p:grpSp>
      <p:grpSp>
        <p:nvGrpSpPr>
          <p:cNvPr id="35" name="Group 3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32"/>
            <a:ext cx="1767505" cy="6853285"/>
            <a:chOff x="6627813" y="195454"/>
            <a:chExt cx="1952625" cy="5678297"/>
          </a:xfrm>
        </p:grpSpPr>
        <p:sp>
          <p:nvSpPr>
            <p:cNvPr id="3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MY"/>
            </a:p>
          </p:txBody>
        </p:sp>
        <p:sp>
          <p:nvSpPr>
            <p:cNvPr id="3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MY"/>
            </a:p>
          </p:txBody>
        </p:sp>
        <p:sp>
          <p:nvSpPr>
            <p:cNvPr id="3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MY"/>
            </a:p>
          </p:txBody>
        </p:sp>
        <p:sp>
          <p:nvSpPr>
            <p:cNvPr id="3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MY"/>
            </a:p>
          </p:txBody>
        </p:sp>
        <p:sp>
          <p:nvSpPr>
            <p:cNvPr id="4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MY"/>
            </a:p>
          </p:txBody>
        </p:sp>
        <p:sp>
          <p:nvSpPr>
            <p:cNvPr id="4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MY"/>
            </a:p>
          </p:txBody>
        </p:sp>
        <p:sp>
          <p:nvSpPr>
            <p:cNvPr id="4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MY"/>
            </a:p>
          </p:txBody>
        </p:sp>
        <p:sp>
          <p:nvSpPr>
            <p:cNvPr id="4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MY"/>
            </a:p>
          </p:txBody>
        </p:sp>
        <p:sp>
          <p:nvSpPr>
            <p:cNvPr id="4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MY"/>
            </a:p>
          </p:txBody>
        </p:sp>
        <p:sp>
          <p:nvSpPr>
            <p:cNvPr id="4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MY"/>
            </a:p>
          </p:txBody>
        </p:sp>
        <p:sp>
          <p:nvSpPr>
            <p:cNvPr id="4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MY"/>
            </a:p>
          </p:txBody>
        </p:sp>
        <p:sp>
          <p:nvSpPr>
            <p:cNvPr id="4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MY"/>
            </a:p>
          </p:txBody>
        </p:sp>
      </p:grpSp>
      <p:sp>
        <p:nvSpPr>
          <p:cNvPr id="49" name="Rectangle 4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51"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MY"/>
          </a:p>
        </p:txBody>
      </p:sp>
      <p:sp useBgFill="1">
        <p:nvSpPr>
          <p:cNvPr id="53" name="Rectangle 52">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7" name="TextBox 6">
            <a:extLst>
              <a:ext uri="{FF2B5EF4-FFF2-40B4-BE49-F238E27FC236}">
                <a16:creationId xmlns:a16="http://schemas.microsoft.com/office/drawing/2014/main" id="{F784EBF3-2CE8-EBBB-DA16-0EDCDF973645}"/>
              </a:ext>
            </a:extLst>
          </p:cNvPr>
          <p:cNvSpPr txBox="1"/>
          <p:nvPr/>
        </p:nvSpPr>
        <p:spPr>
          <a:xfrm>
            <a:off x="486918" y="2133600"/>
            <a:ext cx="2737709" cy="3759253"/>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100" b="1" i="0" dirty="0" err="1">
                <a:solidFill>
                  <a:schemeClr val="tx1">
                    <a:lumMod val="75000"/>
                    <a:lumOff val="25000"/>
                  </a:schemeClr>
                </a:solidFill>
                <a:effectLst/>
              </a:rPr>
              <a:t>ig</a:t>
            </a:r>
            <a:r>
              <a:rPr lang="en-US" sz="1100" b="1" i="0" dirty="0">
                <a:solidFill>
                  <a:schemeClr val="tx1">
                    <a:lumMod val="75000"/>
                    <a:lumOff val="25000"/>
                  </a:schemeClr>
                </a:solidFill>
                <a:effectLst/>
              </a:rPr>
              <a:t>. 1. </a:t>
            </a:r>
            <a:r>
              <a:rPr lang="en-US" sz="1100" b="0" i="0" dirty="0">
                <a:solidFill>
                  <a:schemeClr val="tx1">
                    <a:lumMod val="75000"/>
                    <a:lumOff val="25000"/>
                  </a:schemeClr>
                </a:solidFill>
                <a:effectLst/>
              </a:rPr>
              <a:t>Entities causing potential FN diagnoses. </a:t>
            </a:r>
            <a:r>
              <a:rPr lang="en-US" sz="1100" b="1" i="0" dirty="0">
                <a:solidFill>
                  <a:schemeClr val="tx1">
                    <a:lumMod val="75000"/>
                    <a:lumOff val="25000"/>
                  </a:schemeClr>
                </a:solidFill>
                <a:effectLst/>
              </a:rPr>
              <a:t>a</a:t>
            </a:r>
            <a:r>
              <a:rPr lang="en-US" sz="1100" b="0" i="0" dirty="0">
                <a:solidFill>
                  <a:schemeClr val="tx1">
                    <a:lumMod val="75000"/>
                    <a:lumOff val="25000"/>
                  </a:schemeClr>
                </a:solidFill>
                <a:effectLst/>
              </a:rPr>
              <a:t> NLPHL with a rare LP cell (circle) that may be mistaken for </a:t>
            </a:r>
            <a:r>
              <a:rPr lang="en-US" sz="1100" b="0" i="0" dirty="0" err="1">
                <a:solidFill>
                  <a:schemeClr val="tx1">
                    <a:lumMod val="75000"/>
                    <a:lumOff val="25000"/>
                  </a:schemeClr>
                </a:solidFill>
                <a:effectLst/>
              </a:rPr>
              <a:t>immunoblasts</a:t>
            </a:r>
            <a:r>
              <a:rPr lang="en-US" sz="1100" b="0" i="0" dirty="0">
                <a:solidFill>
                  <a:schemeClr val="tx1">
                    <a:lumMod val="75000"/>
                    <a:lumOff val="25000"/>
                  </a:schemeClr>
                </a:solidFill>
                <a:effectLst/>
              </a:rPr>
              <a:t> (Pap stain, × 40). </a:t>
            </a:r>
            <a:r>
              <a:rPr lang="en-US" sz="1100" b="1" i="0" dirty="0">
                <a:solidFill>
                  <a:schemeClr val="tx1">
                    <a:lumMod val="75000"/>
                    <a:lumOff val="25000"/>
                  </a:schemeClr>
                </a:solidFill>
                <a:effectLst/>
              </a:rPr>
              <a:t>b</a:t>
            </a:r>
            <a:r>
              <a:rPr lang="en-US" sz="1100" b="0" i="0" dirty="0">
                <a:solidFill>
                  <a:schemeClr val="tx1">
                    <a:lumMod val="75000"/>
                    <a:lumOff val="25000"/>
                  </a:schemeClr>
                </a:solidFill>
                <a:effectLst/>
              </a:rPr>
              <a:t> OPSCC, cystic metastasis, with only rare sheets of lesional cells (top right corner; Pap stain, × 4). </a:t>
            </a:r>
            <a:r>
              <a:rPr lang="en-US" sz="1100" b="1" i="0" dirty="0">
                <a:solidFill>
                  <a:schemeClr val="tx1">
                    <a:lumMod val="75000"/>
                    <a:lumOff val="25000"/>
                  </a:schemeClr>
                </a:solidFill>
                <a:effectLst/>
              </a:rPr>
              <a:t>c</a:t>
            </a:r>
            <a:r>
              <a:rPr lang="en-US" sz="1100" b="0" i="0" dirty="0">
                <a:solidFill>
                  <a:schemeClr val="tx1">
                    <a:lumMod val="75000"/>
                    <a:lumOff val="25000"/>
                  </a:schemeClr>
                </a:solidFill>
                <a:effectLst/>
              </a:rPr>
              <a:t>, </a:t>
            </a:r>
            <a:r>
              <a:rPr lang="en-US" sz="1100" b="1" i="0" dirty="0">
                <a:solidFill>
                  <a:schemeClr val="tx1">
                    <a:lumMod val="75000"/>
                    <a:lumOff val="25000"/>
                  </a:schemeClr>
                </a:solidFill>
                <a:effectLst/>
              </a:rPr>
              <a:t>d</a:t>
            </a:r>
            <a:r>
              <a:rPr lang="en-US" sz="1100" b="0" i="0" dirty="0">
                <a:solidFill>
                  <a:schemeClr val="tx1">
                    <a:lumMod val="75000"/>
                    <a:lumOff val="25000"/>
                  </a:schemeClr>
                </a:solidFill>
                <a:effectLst/>
              </a:rPr>
              <a:t> MZL showing a mixed lymphoid population with predominant small- to medium-sized lymphocytes, mimicking a reactive lymphoid population – a TBM is visible in the bottom left region of (</a:t>
            </a:r>
            <a:r>
              <a:rPr lang="en-US" sz="1100" b="1" i="0" dirty="0">
                <a:solidFill>
                  <a:schemeClr val="tx1">
                    <a:lumMod val="75000"/>
                    <a:lumOff val="25000"/>
                  </a:schemeClr>
                </a:solidFill>
                <a:effectLst/>
              </a:rPr>
              <a:t>c</a:t>
            </a:r>
            <a:r>
              <a:rPr lang="en-US" sz="1100" b="0" i="0" dirty="0">
                <a:solidFill>
                  <a:schemeClr val="tx1">
                    <a:lumMod val="75000"/>
                    <a:lumOff val="25000"/>
                  </a:schemeClr>
                </a:solidFill>
                <a:effectLst/>
              </a:rPr>
              <a:t>) (</a:t>
            </a:r>
            <a:r>
              <a:rPr lang="en-US" sz="1100" b="0" i="0" dirty="0" err="1">
                <a:solidFill>
                  <a:schemeClr val="tx1">
                    <a:lumMod val="75000"/>
                    <a:lumOff val="25000"/>
                  </a:schemeClr>
                </a:solidFill>
                <a:effectLst/>
              </a:rPr>
              <a:t>Hemacolor</a:t>
            </a:r>
            <a:r>
              <a:rPr lang="en-US" sz="1100" b="0" i="0" dirty="0">
                <a:solidFill>
                  <a:schemeClr val="tx1">
                    <a:lumMod val="75000"/>
                    <a:lumOff val="25000"/>
                  </a:schemeClr>
                </a:solidFill>
                <a:effectLst/>
              </a:rPr>
              <a:t> and Pap, × 20). </a:t>
            </a:r>
            <a:r>
              <a:rPr lang="en-US" sz="1100" b="1" i="0" dirty="0">
                <a:solidFill>
                  <a:schemeClr val="tx1">
                    <a:lumMod val="75000"/>
                    <a:lumOff val="25000"/>
                  </a:schemeClr>
                </a:solidFill>
                <a:effectLst/>
              </a:rPr>
              <a:t>e</a:t>
            </a:r>
            <a:r>
              <a:rPr lang="en-US" sz="1100" b="0" i="0" dirty="0">
                <a:solidFill>
                  <a:schemeClr val="tx1">
                    <a:lumMod val="75000"/>
                    <a:lumOff val="25000"/>
                  </a:schemeClr>
                </a:solidFill>
                <a:effectLst/>
              </a:rPr>
              <a:t> Low-grade FL with a mixed lymphoid population (Pap, × 20). </a:t>
            </a:r>
            <a:r>
              <a:rPr lang="en-US" sz="1100" b="1" i="0" dirty="0">
                <a:solidFill>
                  <a:schemeClr val="tx1">
                    <a:lumMod val="75000"/>
                    <a:lumOff val="25000"/>
                  </a:schemeClr>
                </a:solidFill>
                <a:effectLst/>
              </a:rPr>
              <a:t>f</a:t>
            </a:r>
            <a:r>
              <a:rPr lang="en-US" sz="1100" b="0" i="0" dirty="0">
                <a:solidFill>
                  <a:schemeClr val="tx1">
                    <a:lumMod val="75000"/>
                    <a:lumOff val="25000"/>
                  </a:schemeClr>
                </a:solidFill>
                <a:effectLst/>
              </a:rPr>
              <a:t> PTCL with irregular nuclear membranes (Pap, × 60). OPSCC, oropharyngeal squamous cell carcinoma</a:t>
            </a:r>
          </a:p>
        </p:txBody>
      </p:sp>
      <p:pic>
        <p:nvPicPr>
          <p:cNvPr id="5" name="Picture 4" descr="A collage of images of cells&#10;&#10;AI-generated content may be incorrect.">
            <a:extLst>
              <a:ext uri="{FF2B5EF4-FFF2-40B4-BE49-F238E27FC236}">
                <a16:creationId xmlns:a16="http://schemas.microsoft.com/office/drawing/2014/main" id="{851787C5-D5FF-92DB-507E-D04F1C6CC4B1}"/>
              </a:ext>
            </a:extLst>
          </p:cNvPr>
          <p:cNvPicPr>
            <a:picLocks noChangeAspect="1"/>
          </p:cNvPicPr>
          <p:nvPr/>
        </p:nvPicPr>
        <p:blipFill>
          <a:blip r:embed="rId2"/>
          <a:stretch>
            <a:fillRect/>
          </a:stretch>
        </p:blipFill>
        <p:spPr>
          <a:xfrm>
            <a:off x="3708501" y="640080"/>
            <a:ext cx="4727495" cy="5252773"/>
          </a:xfrm>
          <a:prstGeom prst="rect">
            <a:avLst/>
          </a:prstGeom>
        </p:spPr>
      </p:pic>
      <p:sp>
        <p:nvSpPr>
          <p:cNvPr id="57"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276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15CF-583B-7D6B-9791-A664DEF2588D}"/>
              </a:ext>
            </a:extLst>
          </p:cNvPr>
          <p:cNvSpPr>
            <a:spLocks noGrp="1"/>
          </p:cNvSpPr>
          <p:nvPr>
            <p:ph type="title"/>
          </p:nvPr>
        </p:nvSpPr>
        <p:spPr/>
        <p:txBody>
          <a:bodyPr/>
          <a:lstStyle/>
          <a:p>
            <a:r>
              <a:rPr lang="en-GB" dirty="0"/>
              <a:t>FALSE POSITIVE</a:t>
            </a:r>
            <a:endParaRPr lang="en-MY" dirty="0"/>
          </a:p>
        </p:txBody>
      </p:sp>
      <p:sp>
        <p:nvSpPr>
          <p:cNvPr id="3" name="Text Placeholder 2">
            <a:extLst>
              <a:ext uri="{FF2B5EF4-FFF2-40B4-BE49-F238E27FC236}">
                <a16:creationId xmlns:a16="http://schemas.microsoft.com/office/drawing/2014/main" id="{CA47D4B6-3943-1396-9ABC-78F66F999691}"/>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1513089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MY" sz="2800">
                <a:solidFill>
                  <a:schemeClr val="bg1"/>
                </a:solidFill>
              </a:rPr>
              <a:t>False Positives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dirty="0"/>
              <a:t>FP diagnoses will be discussed on the basis of the following two groups:</a:t>
            </a:r>
          </a:p>
          <a:p>
            <a:r>
              <a:rPr dirty="0"/>
              <a:t>1. Reactive lymphoid lesions that mimic LPDs</a:t>
            </a:r>
          </a:p>
          <a:p>
            <a:r>
              <a:rPr dirty="0"/>
              <a:t>2. Benign non-nodal lesions that mimic malignancy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GB" sz="2600">
                <a:solidFill>
                  <a:schemeClr val="bg1"/>
                </a:solidFill>
              </a:rPr>
              <a:t>Reactive Lymphoid Lesions That Mimic LPDs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pPr>
              <a:lnSpc>
                <a:spcPct val="90000"/>
              </a:lnSpc>
            </a:pPr>
            <a:r>
              <a:rPr lang="en-GB" sz="1100"/>
              <a:t>This potential pitfall is due to sampling error or reactive conditions in which there may be a higher perceived proportion of larger lymphoid cells.</a:t>
            </a:r>
          </a:p>
          <a:p>
            <a:pPr>
              <a:lnSpc>
                <a:spcPct val="90000"/>
              </a:lnSpc>
            </a:pPr>
            <a:r>
              <a:rPr lang="en-GB" sz="1100"/>
              <a:t>In sampling issues, the needle may pass through large reactive germinal </a:t>
            </a:r>
            <a:r>
              <a:rPr lang="en-GB" sz="1100" err="1"/>
              <a:t>centres</a:t>
            </a:r>
            <a:r>
              <a:rPr lang="en-GB" sz="1100"/>
              <a:t>, thereby yielding a disproportionately high proportion of centrocytes and </a:t>
            </a:r>
            <a:r>
              <a:rPr lang="en-GB" sz="1100" err="1"/>
              <a:t>centroblasts</a:t>
            </a:r>
            <a:r>
              <a:rPr lang="en-GB" sz="1100"/>
              <a:t>, raising a false suspicion of non-HL (NHL), especially FL or even DLBCL.</a:t>
            </a:r>
          </a:p>
          <a:p>
            <a:pPr>
              <a:lnSpc>
                <a:spcPct val="90000"/>
              </a:lnSpc>
            </a:pPr>
            <a:r>
              <a:rPr lang="en-GB" sz="1100"/>
              <a:t>This potential pitfall may be minimised by : </a:t>
            </a:r>
          </a:p>
          <a:p>
            <a:pPr lvl="1">
              <a:lnSpc>
                <a:spcPct val="90000"/>
              </a:lnSpc>
            </a:pPr>
            <a:r>
              <a:rPr lang="en-GB" sz="1100"/>
              <a:t>Applying a reasonable threshold for cellularity. Avoid relying on hypocellular aspirates.</a:t>
            </a:r>
          </a:p>
          <a:p>
            <a:pPr lvl="1">
              <a:lnSpc>
                <a:spcPct val="90000"/>
              </a:lnSpc>
            </a:pPr>
            <a:r>
              <a:rPr lang="en-GB" sz="1100"/>
              <a:t>Presence of FDCs and TBMs suggests reactive follicle.</a:t>
            </a:r>
          </a:p>
          <a:p>
            <a:pPr lvl="1">
              <a:lnSpc>
                <a:spcPct val="90000"/>
              </a:lnSpc>
            </a:pPr>
            <a:r>
              <a:rPr lang="en-GB" sz="1100"/>
              <a:t>Use FC to assess clonality (with caution if low yield).</a:t>
            </a:r>
          </a:p>
          <a:p>
            <a:pPr marL="0" indent="0">
              <a:lnSpc>
                <a:spcPct val="90000"/>
              </a:lnSpc>
              <a:buNone/>
            </a:pPr>
            <a:endParaRPr lang="en-GB" sz="1100"/>
          </a:p>
          <a:p>
            <a:pPr>
              <a:lnSpc>
                <a:spcPct val="90000"/>
              </a:lnSpc>
            </a:pPr>
            <a:r>
              <a:rPr lang="en-GB" sz="1100"/>
              <a:t>Certain conditions that may be associated with increased numbers of larger, activated lymphoid cells such as </a:t>
            </a:r>
          </a:p>
          <a:p>
            <a:pPr lvl="1">
              <a:lnSpc>
                <a:spcPct val="90000"/>
              </a:lnSpc>
            </a:pPr>
            <a:r>
              <a:rPr lang="en-GB" sz="1100"/>
              <a:t>V</a:t>
            </a:r>
            <a:r>
              <a:rPr lang="en-GB" sz="1100" err="1"/>
              <a:t>iral</a:t>
            </a:r>
            <a:r>
              <a:rPr lang="en-GB" sz="1100"/>
              <a:t> lymphadenitis (infectious mononucleosis syndrome [IMS]), human immunodeficiency virus infection, </a:t>
            </a:r>
          </a:p>
          <a:p>
            <a:pPr lvl="1">
              <a:lnSpc>
                <a:spcPct val="90000"/>
              </a:lnSpc>
            </a:pPr>
            <a:r>
              <a:rPr lang="en-GB" sz="1100"/>
              <a:t>autoimmune disease, </a:t>
            </a:r>
          </a:p>
          <a:p>
            <a:pPr lvl="1">
              <a:lnSpc>
                <a:spcPct val="90000"/>
              </a:lnSpc>
            </a:pPr>
            <a:r>
              <a:rPr lang="en-GB" sz="1100"/>
              <a:t>histiocytic </a:t>
            </a:r>
            <a:r>
              <a:rPr lang="en-GB" sz="1100" err="1"/>
              <a:t>necrotising</a:t>
            </a:r>
            <a:r>
              <a:rPr lang="en-GB" sz="1100"/>
              <a:t> lymphadenitis (e.g., KFL),</a:t>
            </a:r>
          </a:p>
          <a:p>
            <a:pPr lvl="1">
              <a:lnSpc>
                <a:spcPct val="90000"/>
              </a:lnSpc>
            </a:pPr>
            <a:r>
              <a:rPr lang="en-GB" sz="1100"/>
              <a:t> post-COVID-19 vaccination changes,</a:t>
            </a:r>
          </a:p>
          <a:p>
            <a:pPr lvl="1">
              <a:lnSpc>
                <a:spcPct val="90000"/>
              </a:lnSpc>
            </a:pPr>
            <a:r>
              <a:rPr lang="en-GB" sz="1100"/>
              <a:t>progressive transformation of germinal </a:t>
            </a:r>
            <a:r>
              <a:rPr lang="en-GB" sz="1100" err="1"/>
              <a:t>centres</a:t>
            </a:r>
            <a:r>
              <a:rPr lang="en-GB" sz="1100"/>
              <a:t> (PTGCs).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211572-41DE-4645-842C-555372B60A09}"/>
              </a:ext>
            </a:extLst>
          </p:cNvPr>
          <p:cNvSpPr>
            <a:spLocks noGrp="1"/>
          </p:cNvSpPr>
          <p:nvPr>
            <p:ph idx="1"/>
          </p:nvPr>
        </p:nvSpPr>
        <p:spPr>
          <a:xfrm>
            <a:off x="3529933" y="589722"/>
            <a:ext cx="5098525" cy="5321500"/>
          </a:xfrm>
        </p:spPr>
        <p:txBody>
          <a:bodyPr anchor="ctr">
            <a:normAutofit fontScale="92500" lnSpcReduction="10000"/>
          </a:bodyPr>
          <a:lstStyle/>
          <a:p>
            <a:pPr>
              <a:lnSpc>
                <a:spcPct val="90000"/>
              </a:lnSpc>
            </a:pPr>
            <a:r>
              <a:rPr lang="en-GB" sz="1700" dirty="0"/>
              <a:t>IMS: </a:t>
            </a:r>
          </a:p>
          <a:p>
            <a:pPr lvl="1">
              <a:lnSpc>
                <a:spcPct val="90000"/>
              </a:lnSpc>
            </a:pPr>
            <a:r>
              <a:rPr lang="en-GB" sz="1700" dirty="0"/>
              <a:t>Reported case of IMS showing cellular smears with a predominance of large cells with increased mitotic figures, accompanied by the absence of TBMs, which prompted a diagnosis of “suspicious for lymphoma.” </a:t>
            </a:r>
          </a:p>
          <a:p>
            <a:pPr lvl="1">
              <a:lnSpc>
                <a:spcPct val="90000"/>
              </a:lnSpc>
            </a:pPr>
            <a:r>
              <a:rPr lang="en-GB" sz="1700" dirty="0"/>
              <a:t>Can mistakenly diagnosed as HL and large cell lymphoma.</a:t>
            </a:r>
          </a:p>
          <a:p>
            <a:pPr lvl="1">
              <a:lnSpc>
                <a:spcPct val="90000"/>
              </a:lnSpc>
            </a:pPr>
            <a:r>
              <a:rPr lang="en-GB" sz="1700" dirty="0"/>
              <a:t>Clue IMS: Polymorphous nature of the aspirates, displaying a spectrum of maturation with a mixture of smaller mature lymphocytes and plasma cells as well as larger immunoblastic and plasmacytoid cells.</a:t>
            </a:r>
          </a:p>
          <a:p>
            <a:pPr lvl="1">
              <a:lnSpc>
                <a:spcPct val="90000"/>
              </a:lnSpc>
            </a:pPr>
            <a:r>
              <a:rPr lang="en-GB" sz="1700" dirty="0"/>
              <a:t>Binucleate </a:t>
            </a:r>
            <a:r>
              <a:rPr lang="en-GB" sz="1700" dirty="0" err="1"/>
              <a:t>immunoblasts</a:t>
            </a:r>
            <a:r>
              <a:rPr lang="en-GB" sz="1700" dirty="0"/>
              <a:t> were present in 50% , but did note closely resemble diagnostic </a:t>
            </a:r>
            <a:r>
              <a:rPr lang="en-GB" sz="1700" dirty="0" err="1"/>
              <a:t>ReedSternberg</a:t>
            </a:r>
            <a:r>
              <a:rPr lang="en-GB" sz="1700" dirty="0"/>
              <a:t> cells</a:t>
            </a:r>
          </a:p>
          <a:p>
            <a:pPr lvl="1">
              <a:lnSpc>
                <a:spcPct val="90000"/>
              </a:lnSpc>
            </a:pPr>
            <a:r>
              <a:rPr lang="en-GB" sz="1700" dirty="0"/>
              <a:t>Clinically suspicious features: significantly enlarged lymph nodes (which may be as large as 4 cm), malaise, and weight loss</a:t>
            </a:r>
            <a:endParaRPr lang="en-MY" sz="1700" dirty="0"/>
          </a:p>
        </p:txBody>
      </p:sp>
    </p:spTree>
    <p:extLst>
      <p:ext uri="{BB962C8B-B14F-4D97-AF65-F5344CB8AC3E}">
        <p14:creationId xmlns:p14="http://schemas.microsoft.com/office/powerpoint/2010/main" val="131856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4144-5875-F248-286A-3A71A1615BEA}"/>
              </a:ext>
            </a:extLst>
          </p:cNvPr>
          <p:cNvSpPr>
            <a:spLocks noGrp="1"/>
          </p:cNvSpPr>
          <p:nvPr>
            <p:ph type="title"/>
          </p:nvPr>
        </p:nvSpPr>
        <p:spPr/>
        <p:txBody>
          <a:bodyPr/>
          <a:lstStyle/>
          <a:p>
            <a:r>
              <a:rPr lang="en-GB" dirty="0"/>
              <a:t>OUTLINE</a:t>
            </a:r>
            <a:endParaRPr lang="en-MY" dirty="0"/>
          </a:p>
        </p:txBody>
      </p:sp>
      <p:sp>
        <p:nvSpPr>
          <p:cNvPr id="3" name="Content Placeholder 2">
            <a:extLst>
              <a:ext uri="{FF2B5EF4-FFF2-40B4-BE49-F238E27FC236}">
                <a16:creationId xmlns:a16="http://schemas.microsoft.com/office/drawing/2014/main" id="{2A72AB0E-E398-4A05-D4E5-44CCEDDB6F3F}"/>
              </a:ext>
            </a:extLst>
          </p:cNvPr>
          <p:cNvSpPr>
            <a:spLocks noGrp="1"/>
          </p:cNvSpPr>
          <p:nvPr>
            <p:ph idx="1"/>
          </p:nvPr>
        </p:nvSpPr>
        <p:spPr/>
        <p:txBody>
          <a:bodyPr/>
          <a:lstStyle/>
          <a:p>
            <a:r>
              <a:rPr lang="en-GB" dirty="0"/>
              <a:t>INTRODUCTION</a:t>
            </a:r>
          </a:p>
          <a:p>
            <a:r>
              <a:rPr lang="en-GB" dirty="0"/>
              <a:t>BACKGROUND</a:t>
            </a:r>
          </a:p>
          <a:p>
            <a:r>
              <a:rPr lang="en-GB" dirty="0"/>
              <a:t>FALSE NEGATIVE</a:t>
            </a:r>
          </a:p>
          <a:p>
            <a:r>
              <a:rPr lang="en-GB" dirty="0"/>
              <a:t>FALSE POSITIVE</a:t>
            </a:r>
          </a:p>
          <a:p>
            <a:r>
              <a:rPr lang="en-GB" dirty="0"/>
              <a:t>REACTIVE LYMPHOD LESIONS THAT MIMICS LPD</a:t>
            </a:r>
          </a:p>
          <a:p>
            <a:r>
              <a:rPr lang="en-GB" dirty="0"/>
              <a:t>MISCLASSIFICATION OF TUMOUR</a:t>
            </a:r>
          </a:p>
          <a:p>
            <a:endParaRPr lang="en-GB" dirty="0"/>
          </a:p>
          <a:p>
            <a:endParaRPr lang="en-GB" dirty="0"/>
          </a:p>
          <a:p>
            <a:endParaRPr lang="en-MY" dirty="0"/>
          </a:p>
        </p:txBody>
      </p:sp>
    </p:spTree>
    <p:extLst>
      <p:ext uri="{BB962C8B-B14F-4D97-AF65-F5344CB8AC3E}">
        <p14:creationId xmlns:p14="http://schemas.microsoft.com/office/powerpoint/2010/main" val="3607324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846822-FC05-13FF-43A0-0ED86C56AF6C}"/>
              </a:ext>
            </a:extLst>
          </p:cNvPr>
          <p:cNvSpPr>
            <a:spLocks noGrp="1"/>
          </p:cNvSpPr>
          <p:nvPr>
            <p:ph idx="1"/>
          </p:nvPr>
        </p:nvSpPr>
        <p:spPr>
          <a:xfrm>
            <a:off x="3529933" y="589722"/>
            <a:ext cx="5098525" cy="5321500"/>
          </a:xfrm>
        </p:spPr>
        <p:txBody>
          <a:bodyPr anchor="ctr">
            <a:normAutofit/>
          </a:bodyPr>
          <a:lstStyle/>
          <a:p>
            <a:r>
              <a:rPr lang="en-GB" dirty="0"/>
              <a:t>HIV: </a:t>
            </a:r>
          </a:p>
          <a:p>
            <a:pPr lvl="1"/>
            <a:r>
              <a:rPr lang="en-GB" dirty="0"/>
              <a:t>Reported to cause disproportionately increased numbers of larger lymphocytes and even clonal B-cell proliferations, </a:t>
            </a:r>
          </a:p>
          <a:p>
            <a:pPr lvl="1"/>
            <a:r>
              <a:rPr lang="en-GB" dirty="0"/>
              <a:t>Combined FC and cytology may point strongly towards an FP diagnosis of lymphoma </a:t>
            </a:r>
          </a:p>
          <a:p>
            <a:pPr lvl="1"/>
            <a:r>
              <a:rPr lang="en-GB" dirty="0"/>
              <a:t>May require histologic biopsy</a:t>
            </a:r>
            <a:r>
              <a:rPr lang="en-MY" dirty="0"/>
              <a:t> </a:t>
            </a:r>
            <a:r>
              <a:rPr lang="en-GB" dirty="0"/>
              <a:t>in order to arrive at the diagnosis of reactive lymphoid hyperplasia.</a:t>
            </a:r>
          </a:p>
        </p:txBody>
      </p:sp>
    </p:spTree>
    <p:extLst>
      <p:ext uri="{BB962C8B-B14F-4D97-AF65-F5344CB8AC3E}">
        <p14:creationId xmlns:p14="http://schemas.microsoft.com/office/powerpoint/2010/main" val="1428194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C667EF-11AE-78D0-CCC1-E22EE9EE7FD6}"/>
              </a:ext>
            </a:extLst>
          </p:cNvPr>
          <p:cNvSpPr>
            <a:spLocks noGrp="1"/>
          </p:cNvSpPr>
          <p:nvPr>
            <p:ph idx="1"/>
          </p:nvPr>
        </p:nvSpPr>
        <p:spPr>
          <a:xfrm>
            <a:off x="3529933" y="589722"/>
            <a:ext cx="5098525" cy="5321500"/>
          </a:xfrm>
        </p:spPr>
        <p:txBody>
          <a:bodyPr anchor="ctr">
            <a:normAutofit fontScale="92500" lnSpcReduction="10000"/>
          </a:bodyPr>
          <a:lstStyle/>
          <a:p>
            <a:pPr>
              <a:lnSpc>
                <a:spcPct val="90000"/>
              </a:lnSpc>
            </a:pPr>
            <a:r>
              <a:rPr lang="en-GB" sz="1400" dirty="0"/>
              <a:t>Histiocytic necrotising lymphadenitis, seen in the self-limiting KFL or in autoimmune conditions, </a:t>
            </a:r>
          </a:p>
          <a:p>
            <a:pPr lvl="1">
              <a:lnSpc>
                <a:spcPct val="90000"/>
              </a:lnSpc>
            </a:pPr>
            <a:r>
              <a:rPr lang="en-GB" sz="1400" dirty="0"/>
              <a:t>disproportionately increased numbers of larger, activated lymphocytes, thus giving the initial impression of possible lymphoma.</a:t>
            </a:r>
          </a:p>
          <a:p>
            <a:pPr lvl="1">
              <a:lnSpc>
                <a:spcPct val="90000"/>
              </a:lnSpc>
            </a:pPr>
            <a:r>
              <a:rPr lang="en-GB" sz="1400" dirty="0"/>
              <a:t>KFL in Asian population and affects young adults, more frequently females.</a:t>
            </a:r>
          </a:p>
          <a:p>
            <a:pPr lvl="1">
              <a:lnSpc>
                <a:spcPct val="90000"/>
              </a:lnSpc>
            </a:pPr>
            <a:r>
              <a:rPr lang="en-GB" sz="1400" dirty="0"/>
              <a:t>Small lymphocytes admixed with larger lymphocytes which may be </a:t>
            </a:r>
            <a:r>
              <a:rPr lang="en-GB" sz="1400" dirty="0" err="1"/>
              <a:t>immunoblasts</a:t>
            </a:r>
            <a:r>
              <a:rPr lang="en-GB" sz="1400" dirty="0"/>
              <a:t> or plasmacytoid monocytes,</a:t>
            </a:r>
          </a:p>
          <a:p>
            <a:pPr lvl="1">
              <a:lnSpc>
                <a:spcPct val="90000"/>
              </a:lnSpc>
            </a:pPr>
            <a:r>
              <a:rPr lang="en-GB" sz="1400" dirty="0"/>
              <a:t>Conspicuous karyorrhectic debris, either within macrophages or in the background. Neutrophils are usually not identified. </a:t>
            </a:r>
          </a:p>
          <a:p>
            <a:pPr lvl="1">
              <a:lnSpc>
                <a:spcPct val="90000"/>
              </a:lnSpc>
            </a:pPr>
            <a:r>
              <a:rPr lang="en-GB" sz="1400" dirty="0"/>
              <a:t>A useful diagnostic clue: </a:t>
            </a:r>
          </a:p>
          <a:p>
            <a:pPr lvl="2">
              <a:lnSpc>
                <a:spcPct val="90000"/>
              </a:lnSpc>
            </a:pPr>
            <a:r>
              <a:rPr lang="en-GB" dirty="0"/>
              <a:t>crescentic histiocytes – macrophages with an eccentric, crescent shaped nucleus and cytoplasmic apoptotic debris </a:t>
            </a:r>
          </a:p>
          <a:p>
            <a:pPr lvl="2">
              <a:lnSpc>
                <a:spcPct val="90000"/>
              </a:lnSpc>
            </a:pPr>
            <a:r>
              <a:rPr lang="en-GB" dirty="0"/>
              <a:t>Epidemiologic clue - adult, Asian origin, </a:t>
            </a:r>
            <a:r>
              <a:rPr lang="en-GB" dirty="0">
                <a:sym typeface="Wingdings" panose="05000000000000000000" pitchFamily="2" charset="2"/>
              </a:rPr>
              <a:t> </a:t>
            </a:r>
            <a:r>
              <a:rPr lang="en-GB" dirty="0"/>
              <a:t>trigger an active search for apoptotic debris and crescentic histiocytes. </a:t>
            </a:r>
          </a:p>
          <a:p>
            <a:pPr lvl="2">
              <a:lnSpc>
                <a:spcPct val="90000"/>
              </a:lnSpc>
            </a:pPr>
            <a:r>
              <a:rPr lang="en-GB" dirty="0"/>
              <a:t>Constitutional symptoms such as weight loss or fever may be present </a:t>
            </a:r>
          </a:p>
          <a:p>
            <a:pPr lvl="2">
              <a:lnSpc>
                <a:spcPct val="90000"/>
              </a:lnSpc>
            </a:pPr>
            <a:r>
              <a:rPr lang="en-GB" dirty="0"/>
              <a:t>IHC may be helpful - CD123 and myeloperoxidase highlighting the plasmacytoid monocytes and histiocytes,</a:t>
            </a:r>
            <a:endParaRPr lang="en-MY" dirty="0"/>
          </a:p>
        </p:txBody>
      </p:sp>
    </p:spTree>
    <p:extLst>
      <p:ext uri="{BB962C8B-B14F-4D97-AF65-F5344CB8AC3E}">
        <p14:creationId xmlns:p14="http://schemas.microsoft.com/office/powerpoint/2010/main" val="3687134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52EC07-6135-B2A6-3034-414FD2AFE66D}"/>
              </a:ext>
            </a:extLst>
          </p:cNvPr>
          <p:cNvSpPr>
            <a:spLocks noGrp="1"/>
          </p:cNvSpPr>
          <p:nvPr>
            <p:ph idx="1"/>
          </p:nvPr>
        </p:nvSpPr>
        <p:spPr>
          <a:xfrm>
            <a:off x="3529933" y="589722"/>
            <a:ext cx="5098525" cy="5321500"/>
          </a:xfrm>
        </p:spPr>
        <p:txBody>
          <a:bodyPr anchor="ctr">
            <a:normAutofit fontScale="92500" lnSpcReduction="10000"/>
          </a:bodyPr>
          <a:lstStyle/>
          <a:p>
            <a:pPr>
              <a:lnSpc>
                <a:spcPct val="90000"/>
              </a:lnSpc>
            </a:pPr>
            <a:r>
              <a:rPr lang="en-GB" sz="1300" dirty="0"/>
              <a:t>Post-vaccination lymphadenopathy has been well documented, particularly in the setting of mRNA vaccines, </a:t>
            </a:r>
          </a:p>
          <a:p>
            <a:pPr lvl="1">
              <a:lnSpc>
                <a:spcPct val="90000"/>
              </a:lnSpc>
            </a:pPr>
            <a:r>
              <a:rPr lang="en-GB" sz="1300" dirty="0"/>
              <a:t>Radiology showing worrying features such as lymph nodes with increased FDG uptake, or significant lymphadenopathy, which may be associated with tenderness </a:t>
            </a:r>
          </a:p>
          <a:p>
            <a:pPr lvl="1">
              <a:lnSpc>
                <a:spcPct val="90000"/>
              </a:lnSpc>
            </a:pPr>
            <a:r>
              <a:rPr lang="en-GB" sz="1300" dirty="0"/>
              <a:t>Spectrum of changes includes the presence of granulomatous inflammation, florid reactive hyperplasia, atypical lymphoid proliferation, PTGC, reactive hyperplasia with increased TBMs, and even features of KFL.</a:t>
            </a:r>
          </a:p>
          <a:p>
            <a:pPr lvl="1">
              <a:lnSpc>
                <a:spcPct val="90000"/>
              </a:lnSpc>
            </a:pPr>
            <a:r>
              <a:rPr lang="en-GB" sz="1300" dirty="0"/>
              <a:t>Reported FNAC findings: </a:t>
            </a:r>
          </a:p>
          <a:p>
            <a:pPr lvl="2">
              <a:lnSpc>
                <a:spcPct val="90000"/>
              </a:lnSpc>
            </a:pPr>
            <a:r>
              <a:rPr lang="en-GB" sz="1300" dirty="0"/>
              <a:t>Polymorphous lymphoid population with numerous large cells with prominent nucleoli, some of which contained bilobed nuclei. </a:t>
            </a:r>
          </a:p>
          <a:p>
            <a:pPr lvl="2">
              <a:lnSpc>
                <a:spcPct val="90000"/>
              </a:lnSpc>
            </a:pPr>
            <a:r>
              <a:rPr lang="en-GB" sz="1300" dirty="0"/>
              <a:t>Some cases shows numerous TBMs, as well as KFL-like features </a:t>
            </a:r>
          </a:p>
          <a:p>
            <a:pPr lvl="1">
              <a:lnSpc>
                <a:spcPct val="90000"/>
              </a:lnSpc>
            </a:pPr>
            <a:r>
              <a:rPr lang="en-GB" sz="1300" dirty="0"/>
              <a:t>Clues </a:t>
            </a:r>
          </a:p>
          <a:p>
            <a:pPr lvl="2">
              <a:lnSpc>
                <a:spcPct val="90000"/>
              </a:lnSpc>
            </a:pPr>
            <a:r>
              <a:rPr lang="en-GB" sz="1300" dirty="0"/>
              <a:t>history of recent vaccination would be helpful. </a:t>
            </a:r>
          </a:p>
          <a:p>
            <a:pPr lvl="2">
              <a:lnSpc>
                <a:spcPct val="90000"/>
              </a:lnSpc>
            </a:pPr>
            <a:r>
              <a:rPr lang="en-GB" sz="1300" dirty="0"/>
              <a:t>Lymphadenopathy often occurs within a week of vaccination </a:t>
            </a:r>
          </a:p>
          <a:p>
            <a:pPr lvl="2">
              <a:lnSpc>
                <a:spcPct val="90000"/>
              </a:lnSpc>
            </a:pPr>
            <a:r>
              <a:rPr lang="en-GB" sz="1300" dirty="0"/>
              <a:t>Occurs in the cervical, supraclavicular, or axillary regions, with a few reports documenting mediastinal lymphadenopathy </a:t>
            </a:r>
          </a:p>
          <a:p>
            <a:pPr lvl="2">
              <a:lnSpc>
                <a:spcPct val="90000"/>
              </a:lnSpc>
            </a:pPr>
            <a:r>
              <a:rPr lang="en-GB" sz="1300" dirty="0"/>
              <a:t>In most instances, the lymphadenopathy is self-limiting, resolving within weeks to months</a:t>
            </a:r>
          </a:p>
          <a:p>
            <a:pPr lvl="1">
              <a:lnSpc>
                <a:spcPct val="90000"/>
              </a:lnSpc>
            </a:pPr>
            <a:endParaRPr lang="en-MY" sz="1300" dirty="0"/>
          </a:p>
        </p:txBody>
      </p:sp>
    </p:spTree>
    <p:extLst>
      <p:ext uri="{BB962C8B-B14F-4D97-AF65-F5344CB8AC3E}">
        <p14:creationId xmlns:p14="http://schemas.microsoft.com/office/powerpoint/2010/main" val="1935743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028279-70DF-7C82-AA28-3436714AED57}"/>
              </a:ext>
            </a:extLst>
          </p:cNvPr>
          <p:cNvSpPr>
            <a:spLocks noGrp="1"/>
          </p:cNvSpPr>
          <p:nvPr>
            <p:ph idx="1"/>
          </p:nvPr>
        </p:nvSpPr>
        <p:spPr>
          <a:xfrm>
            <a:off x="3529933" y="589722"/>
            <a:ext cx="5098525" cy="5321500"/>
          </a:xfrm>
        </p:spPr>
        <p:txBody>
          <a:bodyPr anchor="ctr">
            <a:normAutofit fontScale="92500" lnSpcReduction="20000"/>
          </a:bodyPr>
          <a:lstStyle/>
          <a:p>
            <a:pPr>
              <a:lnSpc>
                <a:spcPct val="90000"/>
              </a:lnSpc>
            </a:pPr>
            <a:r>
              <a:rPr lang="en-GB" sz="1700"/>
              <a:t>PTGC in which germinal centres are enlarged three- to fivefold, with expansion of the mantle zone into the germinal centre - may be worrying for NLPHL or FL. </a:t>
            </a:r>
          </a:p>
          <a:p>
            <a:pPr lvl="1">
              <a:lnSpc>
                <a:spcPct val="90000"/>
              </a:lnSpc>
            </a:pPr>
            <a:r>
              <a:rPr lang="en-GB" sz="1700"/>
              <a:t>On cytology, FP diagnoses of HL and FL have been documented. </a:t>
            </a:r>
          </a:p>
          <a:p>
            <a:pPr lvl="1">
              <a:lnSpc>
                <a:spcPct val="90000"/>
              </a:lnSpc>
            </a:pPr>
            <a:r>
              <a:rPr lang="en-GB" sz="1700" err="1"/>
              <a:t>Monolobated</a:t>
            </a:r>
            <a:r>
              <a:rPr lang="en-GB" sz="1700"/>
              <a:t> Hodgkin-like cells or LP-like cells may be seen within the expanded follicles, closely mimicking NLPHL on cytology. </a:t>
            </a:r>
          </a:p>
          <a:p>
            <a:pPr lvl="1">
              <a:lnSpc>
                <a:spcPct val="90000"/>
              </a:lnSpc>
            </a:pPr>
            <a:r>
              <a:rPr lang="en-GB" sz="1700"/>
              <a:t>However lymphoma, particularly NLPHL, may be seen in association with PTGC, either occurring concurrently with PTGC or developing after an interval. </a:t>
            </a:r>
          </a:p>
          <a:p>
            <a:pPr lvl="1">
              <a:lnSpc>
                <a:spcPct val="90000"/>
              </a:lnSpc>
            </a:pPr>
            <a:r>
              <a:rPr lang="en-GB" sz="1700"/>
              <a:t>Histologic differences between PTGC and NLPHL involved evaluating the </a:t>
            </a:r>
            <a:r>
              <a:rPr lang="en-GB" sz="1700" err="1"/>
              <a:t>immunoarchitecture</a:t>
            </a:r>
            <a:r>
              <a:rPr lang="en-GB" sz="1700"/>
              <a:t> and PD1positive T cells. </a:t>
            </a:r>
          </a:p>
          <a:p>
            <a:pPr lvl="2">
              <a:lnSpc>
                <a:spcPct val="90000"/>
              </a:lnSpc>
            </a:pPr>
            <a:r>
              <a:rPr lang="en-GB" sz="1700"/>
              <a:t>This would be difficult to appreciate on cytologic aspirates and even on CB. </a:t>
            </a:r>
          </a:p>
          <a:p>
            <a:pPr lvl="1">
              <a:lnSpc>
                <a:spcPct val="90000"/>
              </a:lnSpc>
            </a:pPr>
            <a:r>
              <a:rPr lang="en-GB" sz="1700"/>
              <a:t>Histologic biopsy may be needed to assess </a:t>
            </a:r>
            <a:r>
              <a:rPr lang="en-GB" sz="1700" err="1"/>
              <a:t>immunoarchitecture</a:t>
            </a:r>
            <a:r>
              <a:rPr lang="en-GB" sz="1700"/>
              <a:t>.</a:t>
            </a:r>
          </a:p>
        </p:txBody>
      </p:sp>
    </p:spTree>
    <p:extLst>
      <p:ext uri="{BB962C8B-B14F-4D97-AF65-F5344CB8AC3E}">
        <p14:creationId xmlns:p14="http://schemas.microsoft.com/office/powerpoint/2010/main" val="2674352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873F08-F09A-CBA0-C39E-C688176F78E8}"/>
              </a:ext>
            </a:extLst>
          </p:cNvPr>
          <p:cNvSpPr>
            <a:spLocks noGrp="1"/>
          </p:cNvSpPr>
          <p:nvPr>
            <p:ph type="title"/>
          </p:nvPr>
        </p:nvSpPr>
        <p:spPr>
          <a:xfrm>
            <a:off x="944919" y="3101093"/>
            <a:ext cx="1840539" cy="3029344"/>
          </a:xfrm>
        </p:spPr>
        <p:txBody>
          <a:bodyPr>
            <a:normAutofit/>
          </a:bodyPr>
          <a:lstStyle/>
          <a:p>
            <a:pPr>
              <a:lnSpc>
                <a:spcPct val="90000"/>
              </a:lnSpc>
            </a:pPr>
            <a:r>
              <a:rPr lang="en-GB" sz="2200">
                <a:solidFill>
                  <a:schemeClr val="bg1"/>
                </a:solidFill>
              </a:rPr>
              <a:t>Benign Non-Nodal Lesions That Mimic Malignancy</a:t>
            </a:r>
            <a:endParaRPr lang="en-MY" sz="220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7741A9-A71D-C638-3F2B-17E3AD6CC20D}"/>
              </a:ext>
            </a:extLst>
          </p:cNvPr>
          <p:cNvSpPr>
            <a:spLocks noGrp="1"/>
          </p:cNvSpPr>
          <p:nvPr>
            <p:ph idx="1"/>
          </p:nvPr>
        </p:nvSpPr>
        <p:spPr>
          <a:xfrm>
            <a:off x="3529933" y="589722"/>
            <a:ext cx="5098525" cy="5321500"/>
          </a:xfrm>
        </p:spPr>
        <p:txBody>
          <a:bodyPr anchor="ctr">
            <a:normAutofit/>
          </a:bodyPr>
          <a:lstStyle/>
          <a:p>
            <a:r>
              <a:rPr lang="en-MY" dirty="0"/>
              <a:t>Common in Cervical Region:</a:t>
            </a:r>
          </a:p>
          <a:p>
            <a:pPr lvl="1"/>
            <a:r>
              <a:rPr lang="en-MY" dirty="0"/>
              <a:t>Salivary gland lesions (e.g., parotid, submandibular).</a:t>
            </a:r>
          </a:p>
          <a:p>
            <a:pPr lvl="1"/>
            <a:r>
              <a:rPr lang="en-MY" dirty="0"/>
              <a:t>Subcutaneous/adnexal tumours (e.g., pilomatrixoma, hidradenoma, eccrine tumour- hidradenoma)</a:t>
            </a:r>
          </a:p>
          <a:p>
            <a:r>
              <a:rPr lang="en-GB" dirty="0"/>
              <a:t>When epithelial cells are identified in an aspirate labelled as a 'lymph node,’ the usual cytomorphologic features of malignancy (e.g., architectural and nuclear atypia) should be present before making a diagnosis of metastatic carcinoma, rather than just the presence of any epithelial cells.</a:t>
            </a:r>
          </a:p>
          <a:p>
            <a:endParaRPr lang="en-MY" dirty="0"/>
          </a:p>
        </p:txBody>
      </p:sp>
    </p:spTree>
    <p:extLst>
      <p:ext uri="{BB962C8B-B14F-4D97-AF65-F5344CB8AC3E}">
        <p14:creationId xmlns:p14="http://schemas.microsoft.com/office/powerpoint/2010/main" val="2552849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FA7DF0-E4BE-C75F-856C-D517E3869787}"/>
              </a:ext>
            </a:extLst>
          </p:cNvPr>
          <p:cNvSpPr>
            <a:spLocks noGrp="1"/>
          </p:cNvSpPr>
          <p:nvPr>
            <p:ph idx="1"/>
          </p:nvPr>
        </p:nvSpPr>
        <p:spPr>
          <a:xfrm>
            <a:off x="3529933" y="589722"/>
            <a:ext cx="5098525" cy="5321500"/>
          </a:xfrm>
        </p:spPr>
        <p:txBody>
          <a:bodyPr anchor="ctr">
            <a:normAutofit fontScale="92500" lnSpcReduction="10000"/>
          </a:bodyPr>
          <a:lstStyle/>
          <a:p>
            <a:pPr>
              <a:lnSpc>
                <a:spcPct val="90000"/>
              </a:lnSpc>
            </a:pPr>
            <a:r>
              <a:rPr lang="en-GB" sz="1500"/>
              <a:t>PMXs</a:t>
            </a:r>
          </a:p>
          <a:p>
            <a:pPr lvl="1">
              <a:lnSpc>
                <a:spcPct val="90000"/>
              </a:lnSpc>
            </a:pPr>
            <a:r>
              <a:rPr lang="en-GB" sz="1500"/>
              <a:t> often yield highly cellular aspirates featuring sheets of basaloid cells with high N/C ratios,</a:t>
            </a:r>
          </a:p>
          <a:p>
            <a:pPr lvl="1">
              <a:lnSpc>
                <a:spcPct val="90000"/>
              </a:lnSpc>
            </a:pPr>
            <a:r>
              <a:rPr lang="en-GB" sz="1500"/>
              <a:t>sometimes with frequent mitotic figures, </a:t>
            </a:r>
          </a:p>
          <a:p>
            <a:pPr lvl="1">
              <a:lnSpc>
                <a:spcPct val="90000"/>
              </a:lnSpc>
            </a:pPr>
            <a:r>
              <a:rPr lang="en-GB" sz="1500"/>
              <a:t>keratinous material - may be mistaken for atypical keratinised cells </a:t>
            </a:r>
          </a:p>
          <a:p>
            <a:pPr lvl="1">
              <a:lnSpc>
                <a:spcPct val="90000"/>
              </a:lnSpc>
            </a:pPr>
            <a:r>
              <a:rPr lang="en-GB" sz="1500"/>
              <a:t>useful clues: </a:t>
            </a:r>
          </a:p>
          <a:p>
            <a:pPr lvl="2">
              <a:lnSpc>
                <a:spcPct val="90000"/>
              </a:lnSpc>
            </a:pPr>
            <a:r>
              <a:rPr lang="en-GB" sz="1500"/>
              <a:t>presence of ghost cells or “shadow cells,”, calcified material, multinucleated giant cells, and chronic inflammatory cells</a:t>
            </a:r>
          </a:p>
          <a:p>
            <a:pPr lvl="2">
              <a:lnSpc>
                <a:spcPct val="90000"/>
              </a:lnSpc>
            </a:pPr>
            <a:r>
              <a:rPr lang="en-GB" sz="1500"/>
              <a:t>Ghost or shadow cells are recognised as sheets of cells with dense </a:t>
            </a:r>
            <a:r>
              <a:rPr lang="en-GB" sz="1500" err="1"/>
              <a:t>orangeophilic</a:t>
            </a:r>
            <a:r>
              <a:rPr lang="en-GB" sz="1500"/>
              <a:t> cytoplasm and a central pale, empty area where the nucleus used to be, represent differentiation towards the hair cortex. </a:t>
            </a:r>
          </a:p>
          <a:p>
            <a:pPr lvl="1">
              <a:lnSpc>
                <a:spcPct val="90000"/>
              </a:lnSpc>
            </a:pPr>
            <a:r>
              <a:rPr lang="en-GB" sz="1500"/>
              <a:t>The commonest FP diagnoses include metastatic SCC or basaloid carcinoma [54, 55].</a:t>
            </a:r>
          </a:p>
          <a:p>
            <a:pPr lvl="1">
              <a:lnSpc>
                <a:spcPct val="90000"/>
              </a:lnSpc>
            </a:pPr>
            <a:r>
              <a:rPr lang="en-GB" sz="1500"/>
              <a:t>Consider patient’s age and the location of aspirate</a:t>
            </a:r>
          </a:p>
          <a:p>
            <a:pPr lvl="2">
              <a:lnSpc>
                <a:spcPct val="90000"/>
              </a:lnSpc>
            </a:pPr>
            <a:r>
              <a:rPr lang="en-GB" sz="1500"/>
              <a:t>In a child, teenager, or young adult with a surprisingly cellular smear filled with cohesive sheets of epithelial cells, consider PMX. </a:t>
            </a:r>
            <a:endParaRPr lang="en-MY" sz="1500"/>
          </a:p>
        </p:txBody>
      </p:sp>
    </p:spTree>
    <p:extLst>
      <p:ext uri="{BB962C8B-B14F-4D97-AF65-F5344CB8AC3E}">
        <p14:creationId xmlns:p14="http://schemas.microsoft.com/office/powerpoint/2010/main" val="1962497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213C63-B495-4393-646A-A59988D33DBD}"/>
              </a:ext>
            </a:extLst>
          </p:cNvPr>
          <p:cNvSpPr>
            <a:spLocks noGrp="1"/>
          </p:cNvSpPr>
          <p:nvPr>
            <p:ph idx="1"/>
          </p:nvPr>
        </p:nvSpPr>
        <p:spPr>
          <a:xfrm>
            <a:off x="3529933" y="589722"/>
            <a:ext cx="5098525" cy="5321500"/>
          </a:xfrm>
        </p:spPr>
        <p:txBody>
          <a:bodyPr anchor="ctr">
            <a:normAutofit fontScale="92500" lnSpcReduction="20000"/>
          </a:bodyPr>
          <a:lstStyle/>
          <a:p>
            <a:pPr>
              <a:lnSpc>
                <a:spcPct val="90000"/>
              </a:lnSpc>
            </a:pPr>
            <a:r>
              <a:rPr lang="en-MY" sz="1400"/>
              <a:t>Warthin tumour: </a:t>
            </a:r>
          </a:p>
          <a:p>
            <a:pPr lvl="1">
              <a:lnSpc>
                <a:spcPct val="90000"/>
              </a:lnSpc>
            </a:pPr>
            <a:r>
              <a:rPr lang="en-MY" sz="1400"/>
              <a:t>May mimic metastatic SCC.</a:t>
            </a:r>
          </a:p>
          <a:p>
            <a:pPr lvl="1">
              <a:lnSpc>
                <a:spcPct val="90000"/>
              </a:lnSpc>
            </a:pPr>
            <a:r>
              <a:rPr lang="en-MY" sz="1400"/>
              <a:t>Sampling of cystic areas yield degenerate squamous-like cells </a:t>
            </a:r>
            <a:r>
              <a:rPr lang="en-GB" sz="1400"/>
              <a:t>with pyknotic or irregular nuclei and homogeneous </a:t>
            </a:r>
            <a:r>
              <a:rPr lang="en-GB" sz="1400" err="1"/>
              <a:t>orangeophilic</a:t>
            </a:r>
            <a:r>
              <a:rPr lang="en-GB" sz="1400"/>
              <a:t> cytoplasm, closely mimicking keratinising SCC</a:t>
            </a:r>
          </a:p>
          <a:p>
            <a:pPr lvl="1">
              <a:lnSpc>
                <a:spcPct val="90000"/>
              </a:lnSpc>
            </a:pPr>
            <a:r>
              <a:rPr lang="en-GB" sz="1400"/>
              <a:t>Reported case of atypical squamous cells and abundant necrotic debris.</a:t>
            </a:r>
          </a:p>
          <a:p>
            <a:pPr lvl="1">
              <a:lnSpc>
                <a:spcPct val="90000"/>
              </a:lnSpc>
            </a:pPr>
            <a:r>
              <a:rPr lang="en-MY" sz="1400"/>
              <a:t>True squamous metaplasia may occur. </a:t>
            </a:r>
          </a:p>
          <a:p>
            <a:pPr lvl="1">
              <a:lnSpc>
                <a:spcPct val="90000"/>
              </a:lnSpc>
            </a:pPr>
            <a:r>
              <a:rPr lang="en-GB" sz="1400"/>
              <a:t>Both WT and Metastatic SCC may harbour lymphocytes with confounding clinical features a smoking history and difficulty delineating the true nature of the swelling (i.e., nodal vs. arising in a salivary gland), even with imaging. </a:t>
            </a:r>
          </a:p>
          <a:p>
            <a:pPr lvl="1">
              <a:lnSpc>
                <a:spcPct val="90000"/>
              </a:lnSpc>
            </a:pPr>
            <a:r>
              <a:rPr lang="en-GB" sz="1400"/>
              <a:t>Useful clue in WT vs metastatic SCC : </a:t>
            </a:r>
          </a:p>
          <a:p>
            <a:pPr lvl="2">
              <a:lnSpc>
                <a:spcPct val="90000"/>
              </a:lnSpc>
            </a:pPr>
            <a:r>
              <a:rPr lang="en-GB" dirty="0"/>
              <a:t>Presence of sheets of bland </a:t>
            </a:r>
            <a:r>
              <a:rPr lang="en-GB" dirty="0" err="1"/>
              <a:t>oncocytic</a:t>
            </a:r>
            <a:r>
              <a:rPr lang="en-GB" dirty="0"/>
              <a:t> cells and lymphocytes, with only small numbers of atypical </a:t>
            </a:r>
            <a:r>
              <a:rPr lang="en-GB" dirty="0" err="1"/>
              <a:t>orangeophilic</a:t>
            </a:r>
            <a:r>
              <a:rPr lang="en-GB" dirty="0"/>
              <a:t> cells within a cystic background. </a:t>
            </a:r>
            <a:endParaRPr lang="en-GB"/>
          </a:p>
          <a:p>
            <a:pPr lvl="3">
              <a:lnSpc>
                <a:spcPct val="90000"/>
              </a:lnSpc>
            </a:pPr>
            <a:r>
              <a:rPr lang="en-GB" sz="1400"/>
              <a:t>In metastatic SCC, bland </a:t>
            </a:r>
            <a:r>
              <a:rPr lang="en-GB" sz="1400" err="1"/>
              <a:t>oncocytic</a:t>
            </a:r>
            <a:r>
              <a:rPr lang="en-GB" sz="1400"/>
              <a:t> cells are not present, crowded sheets of malignant cells with nuclear overlapping and enlargement, raised N/C ratios</a:t>
            </a:r>
          </a:p>
          <a:p>
            <a:pPr lvl="3">
              <a:lnSpc>
                <a:spcPct val="90000"/>
              </a:lnSpc>
            </a:pPr>
            <a:r>
              <a:rPr lang="en-GB" sz="1400"/>
              <a:t>history of head and neck SCC is also a useful, </a:t>
            </a:r>
            <a:r>
              <a:rPr lang="en-GB" sz="1400">
                <a:sym typeface="Wingdings" panose="05000000000000000000" pitchFamily="2" charset="2"/>
              </a:rPr>
              <a:t> </a:t>
            </a:r>
            <a:r>
              <a:rPr lang="en-GB" sz="1400"/>
              <a:t>metastatic SCC potentially being cystic with purulent material, abundant acute inflammatory cells and a relative paucity of atypical squamous cells.</a:t>
            </a:r>
            <a:endParaRPr lang="en-MY" sz="1400"/>
          </a:p>
          <a:p>
            <a:pPr lvl="1">
              <a:lnSpc>
                <a:spcPct val="90000"/>
              </a:lnSpc>
            </a:pPr>
            <a:endParaRPr lang="en-MY" sz="1400"/>
          </a:p>
          <a:p>
            <a:pPr>
              <a:lnSpc>
                <a:spcPct val="90000"/>
              </a:lnSpc>
            </a:pPr>
            <a:endParaRPr lang="en-MY" sz="1400"/>
          </a:p>
        </p:txBody>
      </p:sp>
    </p:spTree>
    <p:extLst>
      <p:ext uri="{BB962C8B-B14F-4D97-AF65-F5344CB8AC3E}">
        <p14:creationId xmlns:p14="http://schemas.microsoft.com/office/powerpoint/2010/main" val="3513498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84B758-8A1B-1127-26BE-853FB325BCCF}"/>
              </a:ext>
            </a:extLst>
          </p:cNvPr>
          <p:cNvSpPr>
            <a:spLocks noGrp="1"/>
          </p:cNvSpPr>
          <p:nvPr>
            <p:ph idx="1"/>
          </p:nvPr>
        </p:nvSpPr>
        <p:spPr>
          <a:xfrm>
            <a:off x="3529933" y="589722"/>
            <a:ext cx="5098525" cy="5321500"/>
          </a:xfrm>
        </p:spPr>
        <p:txBody>
          <a:bodyPr anchor="ctr">
            <a:normAutofit/>
          </a:bodyPr>
          <a:lstStyle/>
          <a:p>
            <a:r>
              <a:rPr lang="en-GB" dirty="0"/>
              <a:t>Lymphoepithelial cysts or branchial cysts may occasionally yield atypical squamous cells.</a:t>
            </a:r>
          </a:p>
          <a:p>
            <a:pPr lvl="1"/>
            <a:r>
              <a:rPr lang="en-GB" dirty="0"/>
              <a:t>Risk of misdiagnosis as metastatic SCC.</a:t>
            </a:r>
          </a:p>
          <a:p>
            <a:r>
              <a:rPr lang="en-GB" dirty="0"/>
              <a:t>In case of cystic head and neck lesions yield atypical squamous cells on FNAC: </a:t>
            </a:r>
          </a:p>
          <a:p>
            <a:pPr lvl="1"/>
            <a:r>
              <a:rPr lang="en-GB" dirty="0"/>
              <a:t> correlation with imaging and otolaryngological examination</a:t>
            </a:r>
          </a:p>
          <a:p>
            <a:pPr lvl="1"/>
            <a:r>
              <a:rPr lang="en-GB" dirty="0"/>
              <a:t>On cytology, search for bland </a:t>
            </a:r>
            <a:r>
              <a:rPr lang="en-GB" dirty="0" err="1"/>
              <a:t>oncocytic</a:t>
            </a:r>
            <a:r>
              <a:rPr lang="en-GB" dirty="0"/>
              <a:t> cells - suggest WT,  and sheet of atypical cells with significant architectural and nuclear atypia – favour metastatic SCC. </a:t>
            </a:r>
            <a:endParaRPr lang="en-MY" dirty="0"/>
          </a:p>
        </p:txBody>
      </p:sp>
    </p:spTree>
    <p:extLst>
      <p:ext uri="{BB962C8B-B14F-4D97-AF65-F5344CB8AC3E}">
        <p14:creationId xmlns:p14="http://schemas.microsoft.com/office/powerpoint/2010/main" val="3031667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F258AB-9828-1EE5-C1D5-6C38EA41045F}"/>
              </a:ext>
            </a:extLst>
          </p:cNvPr>
          <p:cNvSpPr>
            <a:spLocks noGrp="1"/>
          </p:cNvSpPr>
          <p:nvPr>
            <p:ph idx="1"/>
          </p:nvPr>
        </p:nvSpPr>
        <p:spPr>
          <a:xfrm>
            <a:off x="3529933" y="589722"/>
            <a:ext cx="5098525" cy="5321500"/>
          </a:xfrm>
        </p:spPr>
        <p:txBody>
          <a:bodyPr anchor="ctr">
            <a:normAutofit/>
          </a:bodyPr>
          <a:lstStyle/>
          <a:p>
            <a:r>
              <a:rPr lang="en-GB" dirty="0"/>
              <a:t>Other differential diagnosis should be considered, includes</a:t>
            </a:r>
          </a:p>
          <a:p>
            <a:pPr lvl="1"/>
            <a:r>
              <a:rPr lang="en-GB" dirty="0"/>
              <a:t>soft tissue lesions (e.g., nodular fasciitis), pleomorphic or spindle cell lipoma, and nerve sheath tumours.</a:t>
            </a:r>
          </a:p>
          <a:p>
            <a:pPr lvl="1"/>
            <a:r>
              <a:rPr lang="en-GB" dirty="0"/>
              <a:t>Some architectural clues as well as relevant ICC tests may be done, e.g., CD34 for spindle cell lipoma, SMA for nodular fasciitis, and S100/SOX10 for schwannoma. </a:t>
            </a:r>
            <a:endParaRPr lang="en-MY" dirty="0"/>
          </a:p>
        </p:txBody>
      </p:sp>
    </p:spTree>
    <p:extLst>
      <p:ext uri="{BB962C8B-B14F-4D97-AF65-F5344CB8AC3E}">
        <p14:creationId xmlns:p14="http://schemas.microsoft.com/office/powerpoint/2010/main" val="3860865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7C6457-0CF4-DC2D-E9C2-AC3EBB6C0BB7}"/>
              </a:ext>
            </a:extLst>
          </p:cNvPr>
          <p:cNvSpPr>
            <a:spLocks noGrp="1"/>
          </p:cNvSpPr>
          <p:nvPr>
            <p:ph idx="1"/>
          </p:nvPr>
        </p:nvSpPr>
        <p:spPr>
          <a:xfrm>
            <a:off x="3529933" y="589722"/>
            <a:ext cx="5098525" cy="5321500"/>
          </a:xfrm>
        </p:spPr>
        <p:txBody>
          <a:bodyPr anchor="ctr">
            <a:normAutofit lnSpcReduction="10000"/>
          </a:bodyPr>
          <a:lstStyle/>
          <a:p>
            <a:pPr>
              <a:lnSpc>
                <a:spcPct val="90000"/>
              </a:lnSpc>
            </a:pPr>
            <a:r>
              <a:rPr lang="en-GB" sz="1500"/>
              <a:t>Lymphangioma mimicking lymphoma </a:t>
            </a:r>
          </a:p>
          <a:p>
            <a:pPr lvl="1">
              <a:lnSpc>
                <a:spcPct val="90000"/>
              </a:lnSpc>
            </a:pPr>
            <a:r>
              <a:rPr lang="en-GB" sz="1500"/>
              <a:t>presence of usually small and monotonous-appearing lymphocytes </a:t>
            </a:r>
          </a:p>
          <a:p>
            <a:pPr lvl="1">
              <a:lnSpc>
                <a:spcPct val="90000"/>
              </a:lnSpc>
            </a:pPr>
            <a:r>
              <a:rPr lang="en-GB" sz="1500"/>
              <a:t>lateral neck is a common location, </a:t>
            </a:r>
          </a:p>
          <a:p>
            <a:pPr lvl="1">
              <a:lnSpc>
                <a:spcPct val="90000"/>
              </a:lnSpc>
            </a:pPr>
            <a:r>
              <a:rPr lang="en-GB" sz="1500"/>
              <a:t>rich lymphoid yield may potentially give an impression of a lymphoid lesion with small cell morphology. </a:t>
            </a:r>
          </a:p>
          <a:p>
            <a:pPr lvl="1">
              <a:lnSpc>
                <a:spcPct val="90000"/>
              </a:lnSpc>
            </a:pPr>
            <a:r>
              <a:rPr lang="en-GB" sz="1500"/>
              <a:t>aspirates are often strikingly monotonous, appear mature with condensed chromatin and lack the features of SLL (i.e., coarsely clumped, so-called soccer ball chromatin) or irregular nuclear contours of mantle cell lymphoma. </a:t>
            </a:r>
          </a:p>
          <a:p>
            <a:pPr lvl="1">
              <a:lnSpc>
                <a:spcPct val="90000"/>
              </a:lnSpc>
            </a:pPr>
            <a:r>
              <a:rPr lang="en-GB" sz="1500"/>
              <a:t>Clue: </a:t>
            </a:r>
          </a:p>
          <a:p>
            <a:pPr lvl="2">
              <a:lnSpc>
                <a:spcPct val="90000"/>
              </a:lnSpc>
            </a:pPr>
            <a:r>
              <a:rPr lang="en-GB" sz="1500"/>
              <a:t>Review of the procedural notes or gross aspirate description may suggest cystic nature of the aspirate. </a:t>
            </a:r>
          </a:p>
          <a:p>
            <a:pPr lvl="2">
              <a:lnSpc>
                <a:spcPct val="90000"/>
              </a:lnSpc>
            </a:pPr>
            <a:r>
              <a:rPr lang="en-GB" sz="1500"/>
              <a:t>Where fluid is aspirated, it is usually straw-coloured or turbid –lymphoma less likely. </a:t>
            </a:r>
          </a:p>
          <a:p>
            <a:pPr lvl="2">
              <a:lnSpc>
                <a:spcPct val="90000"/>
              </a:lnSpc>
            </a:pPr>
            <a:r>
              <a:rPr lang="en-GB" sz="1500"/>
              <a:t>Where available, imaging are useful- cystic lesions with or without septations and usually without solid areas [61, 62].</a:t>
            </a:r>
            <a:endParaRPr lang="en-MY" sz="1500"/>
          </a:p>
        </p:txBody>
      </p:sp>
    </p:spTree>
    <p:extLst>
      <p:ext uri="{BB962C8B-B14F-4D97-AF65-F5344CB8AC3E}">
        <p14:creationId xmlns:p14="http://schemas.microsoft.com/office/powerpoint/2010/main" val="401166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2"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MY"/>
            </a:p>
          </p:txBody>
        </p:sp>
        <p:sp>
          <p:nvSpPr>
            <p:cNvPr id="13"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MY"/>
            </a:p>
          </p:txBody>
        </p:sp>
        <p:sp>
          <p:nvSpPr>
            <p:cNvPr id="14"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MY"/>
            </a:p>
          </p:txBody>
        </p:sp>
        <p:sp>
          <p:nvSpPr>
            <p:cNvPr id="15"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MY"/>
            </a:p>
          </p:txBody>
        </p:sp>
        <p:sp>
          <p:nvSpPr>
            <p:cNvPr id="16"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MY"/>
            </a:p>
          </p:txBody>
        </p:sp>
        <p:sp>
          <p:nvSpPr>
            <p:cNvPr id="17"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MY"/>
            </a:p>
          </p:txBody>
        </p:sp>
        <p:sp>
          <p:nvSpPr>
            <p:cNvPr id="18"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MY"/>
            </a:p>
          </p:txBody>
        </p:sp>
        <p:sp>
          <p:nvSpPr>
            <p:cNvPr id="19"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MY"/>
            </a:p>
          </p:txBody>
        </p:sp>
        <p:sp>
          <p:nvSpPr>
            <p:cNvPr id="20"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MY"/>
            </a:p>
          </p:txBody>
        </p:sp>
        <p:sp>
          <p:nvSpPr>
            <p:cNvPr id="21"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MY"/>
            </a:p>
          </p:txBody>
        </p:sp>
        <p:sp>
          <p:nvSpPr>
            <p:cNvPr id="22"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MY"/>
            </a:p>
          </p:txBody>
        </p:sp>
        <p:sp>
          <p:nvSpPr>
            <p:cNvPr id="23"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MY"/>
            </a:p>
          </p:txBody>
        </p:sp>
      </p:grpSp>
      <p:grpSp>
        <p:nvGrpSpPr>
          <p:cNvPr id="25" name="Group 24">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32"/>
            <a:ext cx="1767505" cy="6853285"/>
            <a:chOff x="6627813" y="195454"/>
            <a:chExt cx="1952625" cy="5678297"/>
          </a:xfrm>
        </p:grpSpPr>
        <p:sp>
          <p:nvSpPr>
            <p:cNvPr id="26"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MY"/>
            </a:p>
          </p:txBody>
        </p:sp>
        <p:sp>
          <p:nvSpPr>
            <p:cNvPr id="27"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MY"/>
            </a:p>
          </p:txBody>
        </p:sp>
        <p:sp>
          <p:nvSpPr>
            <p:cNvPr id="28"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MY"/>
            </a:p>
          </p:txBody>
        </p:sp>
        <p:sp>
          <p:nvSpPr>
            <p:cNvPr id="29"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MY"/>
            </a:p>
          </p:txBody>
        </p:sp>
        <p:sp>
          <p:nvSpPr>
            <p:cNvPr id="30"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MY"/>
            </a:p>
          </p:txBody>
        </p:sp>
        <p:sp>
          <p:nvSpPr>
            <p:cNvPr id="31"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MY"/>
            </a:p>
          </p:txBody>
        </p:sp>
        <p:sp>
          <p:nvSpPr>
            <p:cNvPr id="32"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MY"/>
            </a:p>
          </p:txBody>
        </p:sp>
        <p:sp>
          <p:nvSpPr>
            <p:cNvPr id="33"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MY"/>
            </a:p>
          </p:txBody>
        </p:sp>
        <p:sp>
          <p:nvSpPr>
            <p:cNvPr id="34"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MY"/>
            </a:p>
          </p:txBody>
        </p:sp>
        <p:sp>
          <p:nvSpPr>
            <p:cNvPr id="35"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MY"/>
            </a:p>
          </p:txBody>
        </p:sp>
        <p:sp>
          <p:nvSpPr>
            <p:cNvPr id="36"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MY"/>
            </a:p>
          </p:txBody>
        </p:sp>
        <p:sp>
          <p:nvSpPr>
            <p:cNvPr id="37"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MY"/>
            </a:p>
          </p:txBody>
        </p:sp>
      </p:grpSp>
      <p:sp>
        <p:nvSpPr>
          <p:cNvPr id="39" name="Rectangle 38">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41"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MY"/>
          </a:p>
        </p:txBody>
      </p:sp>
      <p:sp useBgFill="1">
        <p:nvSpPr>
          <p:cNvPr id="43" name="Rectangle 42">
            <a:extLst>
              <a:ext uri="{FF2B5EF4-FFF2-40B4-BE49-F238E27FC236}">
                <a16:creationId xmlns:a16="http://schemas.microsoft.com/office/drawing/2014/main" id="{34542078-E6A8-432D-8A8B-24604A3A5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BD5E842-A5CD-A687-E665-74893E4EFD05}"/>
              </a:ext>
            </a:extLst>
          </p:cNvPr>
          <p:cNvPicPr>
            <a:picLocks noChangeAspect="1"/>
          </p:cNvPicPr>
          <p:nvPr/>
        </p:nvPicPr>
        <p:blipFill>
          <a:blip r:embed="rId2">
            <a:duotone>
              <a:schemeClr val="bg2">
                <a:shade val="45000"/>
                <a:satMod val="135000"/>
              </a:schemeClr>
              <a:prstClr val="white"/>
            </a:duotone>
            <a:alphaModFix amt="40000"/>
          </a:blip>
          <a:srcRect l="10107" r="892" b="-1"/>
          <a:stretch>
            <a:fillRect/>
          </a:stretch>
        </p:blipFill>
        <p:spPr>
          <a:xfrm>
            <a:off x="20" y="10"/>
            <a:ext cx="9143980" cy="6857990"/>
          </a:xfrm>
          <a:prstGeom prst="rect">
            <a:avLst/>
          </a:prstGeom>
        </p:spPr>
      </p:pic>
      <p:grpSp>
        <p:nvGrpSpPr>
          <p:cNvPr id="45" name="Group 44">
            <a:extLst>
              <a:ext uri="{FF2B5EF4-FFF2-40B4-BE49-F238E27FC236}">
                <a16:creationId xmlns:a16="http://schemas.microsoft.com/office/drawing/2014/main" id="{A4E48887-9270-4938-917C-2297B0C115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46" name="Freeform 11">
              <a:extLst>
                <a:ext uri="{FF2B5EF4-FFF2-40B4-BE49-F238E27FC236}">
                  <a16:creationId xmlns:a16="http://schemas.microsoft.com/office/drawing/2014/main" id="{5E97A4B5-D696-4FFB-96EC-3969211AC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MY"/>
            </a:p>
          </p:txBody>
        </p:sp>
        <p:sp>
          <p:nvSpPr>
            <p:cNvPr id="47" name="Freeform 12">
              <a:extLst>
                <a:ext uri="{FF2B5EF4-FFF2-40B4-BE49-F238E27FC236}">
                  <a16:creationId xmlns:a16="http://schemas.microsoft.com/office/drawing/2014/main" id="{F4247FDA-9D72-4A20-A953-DB75522DB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MY"/>
            </a:p>
          </p:txBody>
        </p:sp>
        <p:sp>
          <p:nvSpPr>
            <p:cNvPr id="48" name="Freeform 13">
              <a:extLst>
                <a:ext uri="{FF2B5EF4-FFF2-40B4-BE49-F238E27FC236}">
                  <a16:creationId xmlns:a16="http://schemas.microsoft.com/office/drawing/2014/main" id="{178119CE-10A3-403E-B327-39FD33628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MY"/>
            </a:p>
          </p:txBody>
        </p:sp>
        <p:sp>
          <p:nvSpPr>
            <p:cNvPr id="49" name="Freeform 14">
              <a:extLst>
                <a:ext uri="{FF2B5EF4-FFF2-40B4-BE49-F238E27FC236}">
                  <a16:creationId xmlns:a16="http://schemas.microsoft.com/office/drawing/2014/main" id="{BF9051C7-DAAA-4503-B8B3-2FDE0E055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MY"/>
            </a:p>
          </p:txBody>
        </p:sp>
        <p:sp>
          <p:nvSpPr>
            <p:cNvPr id="50" name="Freeform 15">
              <a:extLst>
                <a:ext uri="{FF2B5EF4-FFF2-40B4-BE49-F238E27FC236}">
                  <a16:creationId xmlns:a16="http://schemas.microsoft.com/office/drawing/2014/main" id="{4B7EA962-12FB-487A-B341-0A6DE77E5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MY"/>
            </a:p>
          </p:txBody>
        </p:sp>
        <p:sp>
          <p:nvSpPr>
            <p:cNvPr id="51" name="Freeform 16">
              <a:extLst>
                <a:ext uri="{FF2B5EF4-FFF2-40B4-BE49-F238E27FC236}">
                  <a16:creationId xmlns:a16="http://schemas.microsoft.com/office/drawing/2014/main" id="{3610D4C8-EFBD-414C-8846-54C5698FB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MY"/>
            </a:p>
          </p:txBody>
        </p:sp>
        <p:sp>
          <p:nvSpPr>
            <p:cNvPr id="52" name="Freeform 17">
              <a:extLst>
                <a:ext uri="{FF2B5EF4-FFF2-40B4-BE49-F238E27FC236}">
                  <a16:creationId xmlns:a16="http://schemas.microsoft.com/office/drawing/2014/main" id="{C21E675F-1DAB-4885-B9DA-AB4632E51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MY"/>
            </a:p>
          </p:txBody>
        </p:sp>
        <p:sp>
          <p:nvSpPr>
            <p:cNvPr id="53" name="Freeform 18">
              <a:extLst>
                <a:ext uri="{FF2B5EF4-FFF2-40B4-BE49-F238E27FC236}">
                  <a16:creationId xmlns:a16="http://schemas.microsoft.com/office/drawing/2014/main" id="{7FE17559-57E1-41D8-9A82-52F0E1EC8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MY"/>
            </a:p>
          </p:txBody>
        </p:sp>
        <p:sp>
          <p:nvSpPr>
            <p:cNvPr id="54" name="Freeform 19">
              <a:extLst>
                <a:ext uri="{FF2B5EF4-FFF2-40B4-BE49-F238E27FC236}">
                  <a16:creationId xmlns:a16="http://schemas.microsoft.com/office/drawing/2014/main" id="{4D6BE54E-E15B-4BF7-AE9B-CA850E4C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MY"/>
            </a:p>
          </p:txBody>
        </p:sp>
        <p:sp>
          <p:nvSpPr>
            <p:cNvPr id="55" name="Freeform 20">
              <a:extLst>
                <a:ext uri="{FF2B5EF4-FFF2-40B4-BE49-F238E27FC236}">
                  <a16:creationId xmlns:a16="http://schemas.microsoft.com/office/drawing/2014/main" id="{C8CF1FE0-6D44-40D4-BC9E-2D2BAAC0F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MY"/>
            </a:p>
          </p:txBody>
        </p:sp>
        <p:sp>
          <p:nvSpPr>
            <p:cNvPr id="56" name="Freeform 21">
              <a:extLst>
                <a:ext uri="{FF2B5EF4-FFF2-40B4-BE49-F238E27FC236}">
                  <a16:creationId xmlns:a16="http://schemas.microsoft.com/office/drawing/2014/main" id="{4D8CD99F-0D63-4EC0-9E69-33C935AA9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MY"/>
            </a:p>
          </p:txBody>
        </p:sp>
        <p:sp>
          <p:nvSpPr>
            <p:cNvPr id="57" name="Freeform 22">
              <a:extLst>
                <a:ext uri="{FF2B5EF4-FFF2-40B4-BE49-F238E27FC236}">
                  <a16:creationId xmlns:a16="http://schemas.microsoft.com/office/drawing/2014/main" id="{2D1B0E6D-2301-4B85-87D9-2600A123F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MY"/>
            </a:p>
          </p:txBody>
        </p:sp>
      </p:grpSp>
      <p:sp>
        <p:nvSpPr>
          <p:cNvPr id="4" name="Title 3">
            <a:extLst>
              <a:ext uri="{FF2B5EF4-FFF2-40B4-BE49-F238E27FC236}">
                <a16:creationId xmlns:a16="http://schemas.microsoft.com/office/drawing/2014/main" id="{6667F277-378A-29E0-4D3D-41A3265B96B9}"/>
              </a:ext>
            </a:extLst>
          </p:cNvPr>
          <p:cNvSpPr>
            <a:spLocks noGrp="1"/>
          </p:cNvSpPr>
          <p:nvPr>
            <p:ph type="title"/>
          </p:nvPr>
        </p:nvSpPr>
        <p:spPr>
          <a:xfrm>
            <a:off x="1941909" y="2514600"/>
            <a:ext cx="6686550" cy="2262781"/>
          </a:xfrm>
        </p:spPr>
        <p:txBody>
          <a:bodyPr vert="horz" lIns="91440" tIns="45720" rIns="91440" bIns="45720" rtlCol="0" anchor="b">
            <a:normAutofit/>
          </a:bodyPr>
          <a:lstStyle/>
          <a:p>
            <a:r>
              <a:rPr lang="en-US" sz="5000"/>
              <a:t>INTRODUCTION AND BACKGROUND</a:t>
            </a:r>
          </a:p>
        </p:txBody>
      </p:sp>
      <p:sp>
        <p:nvSpPr>
          <p:cNvPr id="5" name="Text Placeholder 4">
            <a:extLst>
              <a:ext uri="{FF2B5EF4-FFF2-40B4-BE49-F238E27FC236}">
                <a16:creationId xmlns:a16="http://schemas.microsoft.com/office/drawing/2014/main" id="{B162032E-D0C1-AB61-A6DA-F1DBE9F0E29F}"/>
              </a:ext>
            </a:extLst>
          </p:cNvPr>
          <p:cNvSpPr>
            <a:spLocks noGrp="1"/>
          </p:cNvSpPr>
          <p:nvPr>
            <p:ph type="body" idx="1"/>
          </p:nvPr>
        </p:nvSpPr>
        <p:spPr>
          <a:xfrm>
            <a:off x="1941909" y="4777379"/>
            <a:ext cx="6686550" cy="1126283"/>
          </a:xfrm>
        </p:spPr>
        <p:txBody>
          <a:bodyPr vert="horz" lIns="91440" tIns="45720" rIns="91440" bIns="45720" rtlCol="0" anchor="t">
            <a:normAutofit/>
          </a:bodyPr>
          <a:lstStyle/>
          <a:p>
            <a:endParaRPr lang="en-US" sz="1800"/>
          </a:p>
        </p:txBody>
      </p:sp>
      <p:grpSp>
        <p:nvGrpSpPr>
          <p:cNvPr id="59" name="Group 58">
            <a:extLst>
              <a:ext uri="{FF2B5EF4-FFF2-40B4-BE49-F238E27FC236}">
                <a16:creationId xmlns:a16="http://schemas.microsoft.com/office/drawing/2014/main" id="{C9FB5BCB-55FF-44E8-B475-CB515D39DE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60" name="Freeform 27">
              <a:extLst>
                <a:ext uri="{FF2B5EF4-FFF2-40B4-BE49-F238E27FC236}">
                  <a16:creationId xmlns:a16="http://schemas.microsoft.com/office/drawing/2014/main" id="{842B4885-EC21-455B-8A5B-7CDE2D30F9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MY"/>
            </a:p>
          </p:txBody>
        </p:sp>
        <p:sp>
          <p:nvSpPr>
            <p:cNvPr id="61" name="Freeform 28">
              <a:extLst>
                <a:ext uri="{FF2B5EF4-FFF2-40B4-BE49-F238E27FC236}">
                  <a16:creationId xmlns:a16="http://schemas.microsoft.com/office/drawing/2014/main" id="{CE92F8D5-5207-478F-9179-D21A5D86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MY"/>
            </a:p>
          </p:txBody>
        </p:sp>
        <p:sp>
          <p:nvSpPr>
            <p:cNvPr id="62" name="Freeform 29">
              <a:extLst>
                <a:ext uri="{FF2B5EF4-FFF2-40B4-BE49-F238E27FC236}">
                  <a16:creationId xmlns:a16="http://schemas.microsoft.com/office/drawing/2014/main" id="{4C8A7AE2-A784-4F54-9BF4-F4EB9C536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MY"/>
            </a:p>
          </p:txBody>
        </p:sp>
        <p:sp>
          <p:nvSpPr>
            <p:cNvPr id="63" name="Freeform 30">
              <a:extLst>
                <a:ext uri="{FF2B5EF4-FFF2-40B4-BE49-F238E27FC236}">
                  <a16:creationId xmlns:a16="http://schemas.microsoft.com/office/drawing/2014/main" id="{AEAB3670-1604-4BFA-B67E-36C910957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MY"/>
            </a:p>
          </p:txBody>
        </p:sp>
        <p:sp>
          <p:nvSpPr>
            <p:cNvPr id="64" name="Freeform 31">
              <a:extLst>
                <a:ext uri="{FF2B5EF4-FFF2-40B4-BE49-F238E27FC236}">
                  <a16:creationId xmlns:a16="http://schemas.microsoft.com/office/drawing/2014/main" id="{FBA6345B-00E7-445F-9ED1-912D336F7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MY"/>
            </a:p>
          </p:txBody>
        </p:sp>
        <p:sp>
          <p:nvSpPr>
            <p:cNvPr id="65" name="Freeform 32">
              <a:extLst>
                <a:ext uri="{FF2B5EF4-FFF2-40B4-BE49-F238E27FC236}">
                  <a16:creationId xmlns:a16="http://schemas.microsoft.com/office/drawing/2014/main" id="{A71B4879-E81B-4A29-9124-003FE383B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MY"/>
            </a:p>
          </p:txBody>
        </p:sp>
        <p:sp>
          <p:nvSpPr>
            <p:cNvPr id="66" name="Freeform 33">
              <a:extLst>
                <a:ext uri="{FF2B5EF4-FFF2-40B4-BE49-F238E27FC236}">
                  <a16:creationId xmlns:a16="http://schemas.microsoft.com/office/drawing/2014/main" id="{18C79535-6DB6-4370-B6AD-61618DEC2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MY"/>
            </a:p>
          </p:txBody>
        </p:sp>
        <p:sp>
          <p:nvSpPr>
            <p:cNvPr id="67" name="Freeform 34">
              <a:extLst>
                <a:ext uri="{FF2B5EF4-FFF2-40B4-BE49-F238E27FC236}">
                  <a16:creationId xmlns:a16="http://schemas.microsoft.com/office/drawing/2014/main" id="{592032C5-4D35-44F8-839E-268D55CBCC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MY"/>
            </a:p>
          </p:txBody>
        </p:sp>
        <p:sp>
          <p:nvSpPr>
            <p:cNvPr id="68" name="Freeform 35">
              <a:extLst>
                <a:ext uri="{FF2B5EF4-FFF2-40B4-BE49-F238E27FC236}">
                  <a16:creationId xmlns:a16="http://schemas.microsoft.com/office/drawing/2014/main" id="{DDE5CD19-C4AD-4E06-AB6B-4D7CC554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MY"/>
            </a:p>
          </p:txBody>
        </p:sp>
        <p:sp>
          <p:nvSpPr>
            <p:cNvPr id="69" name="Freeform 36">
              <a:extLst>
                <a:ext uri="{FF2B5EF4-FFF2-40B4-BE49-F238E27FC236}">
                  <a16:creationId xmlns:a16="http://schemas.microsoft.com/office/drawing/2014/main" id="{9767786B-D368-4A7A-A045-B98239B13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MY"/>
            </a:p>
          </p:txBody>
        </p:sp>
        <p:sp>
          <p:nvSpPr>
            <p:cNvPr id="70" name="Freeform 37">
              <a:extLst>
                <a:ext uri="{FF2B5EF4-FFF2-40B4-BE49-F238E27FC236}">
                  <a16:creationId xmlns:a16="http://schemas.microsoft.com/office/drawing/2014/main" id="{7B496475-025E-42C3-B075-3AF1731E3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MY"/>
            </a:p>
          </p:txBody>
        </p:sp>
        <p:sp>
          <p:nvSpPr>
            <p:cNvPr id="71" name="Freeform 38">
              <a:extLst>
                <a:ext uri="{FF2B5EF4-FFF2-40B4-BE49-F238E27FC236}">
                  <a16:creationId xmlns:a16="http://schemas.microsoft.com/office/drawing/2014/main" id="{148AF32A-DFE9-4CA7-9CFE-945ED38C7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MY"/>
            </a:p>
          </p:txBody>
        </p:sp>
      </p:grpSp>
      <p:sp>
        <p:nvSpPr>
          <p:cNvPr id="73" name="Rectangle 72">
            <a:extLst>
              <a:ext uri="{FF2B5EF4-FFF2-40B4-BE49-F238E27FC236}">
                <a16:creationId xmlns:a16="http://schemas.microsoft.com/office/drawing/2014/main" id="{B2AA32FB-B608-41B6-8760-AA13673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75" name="Freeform 33">
            <a:extLst>
              <a:ext uri="{FF2B5EF4-FFF2-40B4-BE49-F238E27FC236}">
                <a16:creationId xmlns:a16="http://schemas.microsoft.com/office/drawing/2014/main" id="{BCEEA0D8-22D2-4E96-ABCB-99344CEBC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MY"/>
          </a:p>
        </p:txBody>
      </p:sp>
    </p:spTree>
    <p:extLst>
      <p:ext uri="{BB962C8B-B14F-4D97-AF65-F5344CB8AC3E}">
        <p14:creationId xmlns:p14="http://schemas.microsoft.com/office/powerpoint/2010/main" val="463722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21"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MY"/>
            </a:p>
          </p:txBody>
        </p:sp>
        <p:sp>
          <p:nvSpPr>
            <p:cNvPr id="22"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MY"/>
            </a:p>
          </p:txBody>
        </p:sp>
        <p:sp>
          <p:nvSpPr>
            <p:cNvPr id="23"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MY"/>
            </a:p>
          </p:txBody>
        </p:sp>
        <p:sp>
          <p:nvSpPr>
            <p:cNvPr id="24"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MY"/>
            </a:p>
          </p:txBody>
        </p:sp>
        <p:sp>
          <p:nvSpPr>
            <p:cNvPr id="25"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MY"/>
            </a:p>
          </p:txBody>
        </p:sp>
        <p:sp>
          <p:nvSpPr>
            <p:cNvPr id="26"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MY"/>
            </a:p>
          </p:txBody>
        </p:sp>
        <p:sp>
          <p:nvSpPr>
            <p:cNvPr id="27"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MY"/>
            </a:p>
          </p:txBody>
        </p:sp>
        <p:sp>
          <p:nvSpPr>
            <p:cNvPr id="28"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MY"/>
            </a:p>
          </p:txBody>
        </p:sp>
        <p:sp>
          <p:nvSpPr>
            <p:cNvPr id="29"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MY"/>
            </a:p>
          </p:txBody>
        </p:sp>
        <p:sp>
          <p:nvSpPr>
            <p:cNvPr id="30"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MY"/>
            </a:p>
          </p:txBody>
        </p:sp>
        <p:sp>
          <p:nvSpPr>
            <p:cNvPr id="31"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MY"/>
            </a:p>
          </p:txBody>
        </p:sp>
        <p:sp>
          <p:nvSpPr>
            <p:cNvPr id="32"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MY"/>
            </a:p>
          </p:txBody>
        </p:sp>
      </p:grpSp>
      <p:grpSp>
        <p:nvGrpSpPr>
          <p:cNvPr id="34" name="Group 33">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32"/>
            <a:ext cx="1767505" cy="6853285"/>
            <a:chOff x="6627813" y="195454"/>
            <a:chExt cx="1952625" cy="5678297"/>
          </a:xfrm>
        </p:grpSpPr>
        <p:sp>
          <p:nvSpPr>
            <p:cNvPr id="35"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MY"/>
            </a:p>
          </p:txBody>
        </p:sp>
        <p:sp>
          <p:nvSpPr>
            <p:cNvPr id="36"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MY"/>
            </a:p>
          </p:txBody>
        </p:sp>
        <p:sp>
          <p:nvSpPr>
            <p:cNvPr id="37"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MY"/>
            </a:p>
          </p:txBody>
        </p:sp>
        <p:sp>
          <p:nvSpPr>
            <p:cNvPr id="38"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MY"/>
            </a:p>
          </p:txBody>
        </p:sp>
        <p:sp>
          <p:nvSpPr>
            <p:cNvPr id="39"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MY"/>
            </a:p>
          </p:txBody>
        </p:sp>
        <p:sp>
          <p:nvSpPr>
            <p:cNvPr id="40"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MY"/>
            </a:p>
          </p:txBody>
        </p:sp>
        <p:sp>
          <p:nvSpPr>
            <p:cNvPr id="41"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MY"/>
            </a:p>
          </p:txBody>
        </p:sp>
        <p:sp>
          <p:nvSpPr>
            <p:cNvPr id="42"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MY"/>
            </a:p>
          </p:txBody>
        </p:sp>
        <p:sp>
          <p:nvSpPr>
            <p:cNvPr id="43"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MY"/>
            </a:p>
          </p:txBody>
        </p:sp>
        <p:sp>
          <p:nvSpPr>
            <p:cNvPr id="44"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MY"/>
            </a:p>
          </p:txBody>
        </p:sp>
        <p:sp>
          <p:nvSpPr>
            <p:cNvPr id="45"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MY"/>
            </a:p>
          </p:txBody>
        </p:sp>
        <p:sp>
          <p:nvSpPr>
            <p:cNvPr id="46"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MY"/>
            </a:p>
          </p:txBody>
        </p:sp>
      </p:grpSp>
      <p:sp>
        <p:nvSpPr>
          <p:cNvPr id="48" name="Rectangle 47">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50"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MY"/>
          </a:p>
        </p:txBody>
      </p:sp>
      <p:sp useBgFill="1">
        <p:nvSpPr>
          <p:cNvPr id="52" name="Rectangle 51">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6" name="TextBox 5">
            <a:extLst>
              <a:ext uri="{FF2B5EF4-FFF2-40B4-BE49-F238E27FC236}">
                <a16:creationId xmlns:a16="http://schemas.microsoft.com/office/drawing/2014/main" id="{95FDDF0D-01D3-2FE8-3AEC-8950DED36B58}"/>
              </a:ext>
            </a:extLst>
          </p:cNvPr>
          <p:cNvSpPr txBox="1"/>
          <p:nvPr/>
        </p:nvSpPr>
        <p:spPr>
          <a:xfrm>
            <a:off x="486918" y="2133600"/>
            <a:ext cx="2737709" cy="3759253"/>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100" b="1" i="0" dirty="0">
                <a:solidFill>
                  <a:schemeClr val="tx1">
                    <a:lumMod val="75000"/>
                    <a:lumOff val="25000"/>
                  </a:schemeClr>
                </a:solidFill>
                <a:effectLst/>
              </a:rPr>
              <a:t>Fig. 2. </a:t>
            </a:r>
            <a:r>
              <a:rPr lang="en-US" sz="1100" b="0" i="0" dirty="0">
                <a:solidFill>
                  <a:schemeClr val="tx1">
                    <a:lumMod val="75000"/>
                    <a:lumOff val="25000"/>
                  </a:schemeClr>
                </a:solidFill>
                <a:effectLst/>
              </a:rPr>
              <a:t>Entities causing potential FP diagnoses. </a:t>
            </a:r>
            <a:r>
              <a:rPr lang="en-US" sz="1100" b="1" i="0" dirty="0">
                <a:solidFill>
                  <a:schemeClr val="tx1">
                    <a:lumMod val="75000"/>
                    <a:lumOff val="25000"/>
                  </a:schemeClr>
                </a:solidFill>
                <a:effectLst/>
              </a:rPr>
              <a:t>a</a:t>
            </a:r>
            <a:r>
              <a:rPr lang="en-US" sz="1100" b="0" i="0" dirty="0">
                <a:solidFill>
                  <a:schemeClr val="tx1">
                    <a:lumMod val="75000"/>
                    <a:lumOff val="25000"/>
                  </a:schemeClr>
                </a:solidFill>
                <a:effectLst/>
              </a:rPr>
              <a:t> KFL with increased numbers of activated, large lymphocytes, superficially mimicking lymphoma with large cell morphology (</a:t>
            </a:r>
            <a:r>
              <a:rPr lang="en-US" sz="1100" b="0" i="0" dirty="0" err="1">
                <a:solidFill>
                  <a:schemeClr val="tx1">
                    <a:lumMod val="75000"/>
                    <a:lumOff val="25000"/>
                  </a:schemeClr>
                </a:solidFill>
                <a:effectLst/>
              </a:rPr>
              <a:t>Hemacolor</a:t>
            </a:r>
            <a:r>
              <a:rPr lang="en-US" sz="1100" b="0" i="0" dirty="0">
                <a:solidFill>
                  <a:schemeClr val="tx1">
                    <a:lumMod val="75000"/>
                    <a:lumOff val="25000"/>
                  </a:schemeClr>
                </a:solidFill>
                <a:effectLst/>
              </a:rPr>
              <a:t>, × 40). </a:t>
            </a:r>
            <a:r>
              <a:rPr lang="en-US" sz="1100" b="1" i="0" dirty="0">
                <a:solidFill>
                  <a:schemeClr val="tx1">
                    <a:lumMod val="75000"/>
                    <a:lumOff val="25000"/>
                  </a:schemeClr>
                </a:solidFill>
                <a:effectLst/>
              </a:rPr>
              <a:t>b</a:t>
            </a:r>
            <a:r>
              <a:rPr lang="en-US" sz="1100" b="0" i="0" dirty="0">
                <a:solidFill>
                  <a:schemeClr val="tx1">
                    <a:lumMod val="75000"/>
                    <a:lumOff val="25000"/>
                  </a:schemeClr>
                </a:solidFill>
                <a:effectLst/>
              </a:rPr>
              <a:t> KFL showing prominent crescentic histiocytes (Pap, × 60). </a:t>
            </a:r>
            <a:r>
              <a:rPr lang="en-US" sz="1100" b="1" i="0" dirty="0">
                <a:solidFill>
                  <a:schemeClr val="tx1">
                    <a:lumMod val="75000"/>
                    <a:lumOff val="25000"/>
                  </a:schemeClr>
                </a:solidFill>
                <a:effectLst/>
              </a:rPr>
              <a:t>c</a:t>
            </a:r>
            <a:r>
              <a:rPr lang="en-US" sz="1100" b="0" i="0" dirty="0">
                <a:solidFill>
                  <a:schemeClr val="tx1">
                    <a:lumMod val="75000"/>
                    <a:lumOff val="25000"/>
                  </a:schemeClr>
                </a:solidFill>
                <a:effectLst/>
              </a:rPr>
              <a:t> PMX showing seemingly crowded sheets of basaloid cells with hyperchromatic nuclei (Pap, × 40). </a:t>
            </a:r>
            <a:r>
              <a:rPr lang="en-US" sz="1100" b="1" i="0" dirty="0">
                <a:solidFill>
                  <a:schemeClr val="tx1">
                    <a:lumMod val="75000"/>
                    <a:lumOff val="25000"/>
                  </a:schemeClr>
                </a:solidFill>
                <a:effectLst/>
              </a:rPr>
              <a:t>d</a:t>
            </a:r>
            <a:r>
              <a:rPr lang="en-US" sz="1100" b="0" i="0" dirty="0">
                <a:solidFill>
                  <a:schemeClr val="tx1">
                    <a:lumMod val="75000"/>
                    <a:lumOff val="25000"/>
                  </a:schemeClr>
                </a:solidFill>
                <a:effectLst/>
              </a:rPr>
              <a:t> PMX showing nucleated epithelial cells transitioning to ghost cells (Pap, × 40). </a:t>
            </a:r>
            <a:r>
              <a:rPr lang="en-US" sz="1100" b="1" i="0" dirty="0">
                <a:solidFill>
                  <a:schemeClr val="tx1">
                    <a:lumMod val="75000"/>
                    <a:lumOff val="25000"/>
                  </a:schemeClr>
                </a:solidFill>
                <a:effectLst/>
              </a:rPr>
              <a:t>e</a:t>
            </a:r>
            <a:r>
              <a:rPr lang="en-US" sz="1100" b="0" i="0" dirty="0">
                <a:solidFill>
                  <a:schemeClr val="tx1">
                    <a:lumMod val="75000"/>
                    <a:lumOff val="25000"/>
                  </a:schemeClr>
                </a:solidFill>
                <a:effectLst/>
              </a:rPr>
              <a:t> WT featuring atypical </a:t>
            </a:r>
            <a:r>
              <a:rPr lang="en-US" sz="1100" b="0" i="0" dirty="0" err="1">
                <a:solidFill>
                  <a:schemeClr val="tx1">
                    <a:lumMod val="75000"/>
                    <a:lumOff val="25000"/>
                  </a:schemeClr>
                </a:solidFill>
                <a:effectLst/>
              </a:rPr>
              <a:t>orangeophilic</a:t>
            </a:r>
            <a:r>
              <a:rPr lang="en-US" sz="1100" b="0" i="0" dirty="0">
                <a:solidFill>
                  <a:schemeClr val="tx1">
                    <a:lumMod val="75000"/>
                    <a:lumOff val="25000"/>
                  </a:schemeClr>
                </a:solidFill>
                <a:effectLst/>
              </a:rPr>
              <a:t> cells closely mimicking </a:t>
            </a:r>
            <a:r>
              <a:rPr lang="en-US" sz="1100" b="0" i="0" dirty="0" err="1">
                <a:solidFill>
                  <a:schemeClr val="tx1">
                    <a:lumMod val="75000"/>
                    <a:lumOff val="25000"/>
                  </a:schemeClr>
                </a:solidFill>
                <a:effectLst/>
              </a:rPr>
              <a:t>keratinising</a:t>
            </a:r>
            <a:r>
              <a:rPr lang="en-US" sz="1100" b="0" i="0" dirty="0">
                <a:solidFill>
                  <a:schemeClr val="tx1">
                    <a:lumMod val="75000"/>
                    <a:lumOff val="25000"/>
                  </a:schemeClr>
                </a:solidFill>
                <a:effectLst/>
              </a:rPr>
              <a:t> SCC (Pap, × 20). </a:t>
            </a:r>
            <a:r>
              <a:rPr lang="en-US" sz="1100" b="1" i="0" dirty="0">
                <a:solidFill>
                  <a:schemeClr val="tx1">
                    <a:lumMod val="75000"/>
                    <a:lumOff val="25000"/>
                  </a:schemeClr>
                </a:solidFill>
                <a:effectLst/>
              </a:rPr>
              <a:t>f</a:t>
            </a:r>
            <a:r>
              <a:rPr lang="en-US" sz="1100" b="0" i="0" dirty="0">
                <a:solidFill>
                  <a:schemeClr val="tx1">
                    <a:lumMod val="75000"/>
                    <a:lumOff val="25000"/>
                  </a:schemeClr>
                </a:solidFill>
                <a:effectLst/>
              </a:rPr>
              <a:t> Metastatic SCC showing diagnostic crowded, </a:t>
            </a:r>
            <a:r>
              <a:rPr lang="en-US" sz="1100" b="0" i="0" dirty="0" err="1">
                <a:solidFill>
                  <a:schemeClr val="tx1">
                    <a:lumMod val="75000"/>
                    <a:lumOff val="25000"/>
                  </a:schemeClr>
                </a:solidFill>
                <a:effectLst/>
              </a:rPr>
              <a:t>disorganised</a:t>
            </a:r>
            <a:r>
              <a:rPr lang="en-US" sz="1100" b="0" i="0" dirty="0">
                <a:solidFill>
                  <a:schemeClr val="tx1">
                    <a:lumMod val="75000"/>
                    <a:lumOff val="25000"/>
                  </a:schemeClr>
                </a:solidFill>
                <a:effectLst/>
              </a:rPr>
              <a:t> sheets of cytologically malignant cells (Pap, × 20</a:t>
            </a:r>
          </a:p>
        </p:txBody>
      </p:sp>
      <p:pic>
        <p:nvPicPr>
          <p:cNvPr id="4" name="Picture 3" descr="A collage of images of different colors&#10;&#10;AI-generated content may be incorrect.">
            <a:extLst>
              <a:ext uri="{FF2B5EF4-FFF2-40B4-BE49-F238E27FC236}">
                <a16:creationId xmlns:a16="http://schemas.microsoft.com/office/drawing/2014/main" id="{70879537-1B20-D9AA-414F-F4054ED3F4FF}"/>
              </a:ext>
            </a:extLst>
          </p:cNvPr>
          <p:cNvPicPr>
            <a:picLocks noChangeAspect="1"/>
          </p:cNvPicPr>
          <p:nvPr/>
        </p:nvPicPr>
        <p:blipFill>
          <a:blip r:embed="rId2"/>
          <a:stretch>
            <a:fillRect/>
          </a:stretch>
        </p:blipFill>
        <p:spPr>
          <a:xfrm>
            <a:off x="3715067" y="640080"/>
            <a:ext cx="4714362" cy="5252773"/>
          </a:xfrm>
          <a:prstGeom prst="rect">
            <a:avLst/>
          </a:prstGeom>
        </p:spPr>
      </p:pic>
      <p:sp>
        <p:nvSpPr>
          <p:cNvPr id="56"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392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MY"/>
            </a:p>
          </p:txBody>
        </p:sp>
        <p:sp>
          <p:nvSpPr>
            <p:cNvPr id="1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MY"/>
            </a:p>
          </p:txBody>
        </p:sp>
        <p:sp>
          <p:nvSpPr>
            <p:cNvPr id="1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MY"/>
            </a:p>
          </p:txBody>
        </p:sp>
        <p:sp>
          <p:nvSpPr>
            <p:cNvPr id="1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MY"/>
            </a:p>
          </p:txBody>
        </p:sp>
        <p:sp>
          <p:nvSpPr>
            <p:cNvPr id="1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MY"/>
            </a:p>
          </p:txBody>
        </p:sp>
        <p:sp>
          <p:nvSpPr>
            <p:cNvPr id="1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MY"/>
            </a:p>
          </p:txBody>
        </p:sp>
        <p:sp>
          <p:nvSpPr>
            <p:cNvPr id="1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MY"/>
            </a:p>
          </p:txBody>
        </p:sp>
        <p:sp>
          <p:nvSpPr>
            <p:cNvPr id="1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MY"/>
            </a:p>
          </p:txBody>
        </p:sp>
        <p:sp>
          <p:nvSpPr>
            <p:cNvPr id="1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MY"/>
            </a:p>
          </p:txBody>
        </p:sp>
        <p:sp>
          <p:nvSpPr>
            <p:cNvPr id="2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MY"/>
            </a:p>
          </p:txBody>
        </p:sp>
        <p:sp>
          <p:nvSpPr>
            <p:cNvPr id="2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MY"/>
            </a:p>
          </p:txBody>
        </p:sp>
        <p:sp>
          <p:nvSpPr>
            <p:cNvPr id="2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MY"/>
            </a:p>
          </p:txBody>
        </p:sp>
      </p:grpSp>
      <p:grpSp>
        <p:nvGrpSpPr>
          <p:cNvPr id="24" name="Group 2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32"/>
            <a:ext cx="1767505" cy="6853285"/>
            <a:chOff x="6627813" y="195454"/>
            <a:chExt cx="1952625" cy="5678297"/>
          </a:xfrm>
        </p:grpSpPr>
        <p:sp>
          <p:nvSpPr>
            <p:cNvPr id="2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MY"/>
            </a:p>
          </p:txBody>
        </p:sp>
        <p:sp>
          <p:nvSpPr>
            <p:cNvPr id="2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MY"/>
            </a:p>
          </p:txBody>
        </p:sp>
        <p:sp>
          <p:nvSpPr>
            <p:cNvPr id="2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MY"/>
            </a:p>
          </p:txBody>
        </p:sp>
        <p:sp>
          <p:nvSpPr>
            <p:cNvPr id="2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MY"/>
            </a:p>
          </p:txBody>
        </p:sp>
        <p:sp>
          <p:nvSpPr>
            <p:cNvPr id="2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MY"/>
            </a:p>
          </p:txBody>
        </p:sp>
        <p:sp>
          <p:nvSpPr>
            <p:cNvPr id="3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MY"/>
            </a:p>
          </p:txBody>
        </p:sp>
        <p:sp>
          <p:nvSpPr>
            <p:cNvPr id="3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MY"/>
            </a:p>
          </p:txBody>
        </p:sp>
        <p:sp>
          <p:nvSpPr>
            <p:cNvPr id="3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MY"/>
            </a:p>
          </p:txBody>
        </p:sp>
        <p:sp>
          <p:nvSpPr>
            <p:cNvPr id="3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MY"/>
            </a:p>
          </p:txBody>
        </p:sp>
        <p:sp>
          <p:nvSpPr>
            <p:cNvPr id="3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MY"/>
            </a:p>
          </p:txBody>
        </p:sp>
        <p:sp>
          <p:nvSpPr>
            <p:cNvPr id="3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MY"/>
            </a:p>
          </p:txBody>
        </p:sp>
        <p:sp>
          <p:nvSpPr>
            <p:cNvPr id="3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MY"/>
            </a:p>
          </p:txBody>
        </p:sp>
      </p:grpSp>
      <p:sp>
        <p:nvSpPr>
          <p:cNvPr id="38" name="Rectangle 3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4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MY"/>
          </a:p>
        </p:txBody>
      </p:sp>
      <p:sp useBgFill="1">
        <p:nvSpPr>
          <p:cNvPr id="42" name="Rectangle 41">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8CCB5FE-798D-CBC9-F61A-EBF1ADCB2BF2}"/>
              </a:ext>
            </a:extLst>
          </p:cNvPr>
          <p:cNvSpPr>
            <a:spLocks noGrp="1"/>
          </p:cNvSpPr>
          <p:nvPr>
            <p:ph type="body" idx="1"/>
          </p:nvPr>
        </p:nvSpPr>
        <p:spPr>
          <a:xfrm>
            <a:off x="2529796" y="4127644"/>
            <a:ext cx="6098663" cy="1126283"/>
          </a:xfrm>
        </p:spPr>
        <p:txBody>
          <a:bodyPr vert="horz" lIns="91440" tIns="45720" rIns="91440" bIns="45720" rtlCol="0" anchor="t">
            <a:normAutofit/>
          </a:bodyPr>
          <a:lstStyle/>
          <a:p>
            <a:endParaRPr lang="en-US" sz="1800"/>
          </a:p>
        </p:txBody>
      </p:sp>
      <p:sp>
        <p:nvSpPr>
          <p:cNvPr id="4" name="Title 3">
            <a:extLst>
              <a:ext uri="{FF2B5EF4-FFF2-40B4-BE49-F238E27FC236}">
                <a16:creationId xmlns:a16="http://schemas.microsoft.com/office/drawing/2014/main" id="{39E0378D-7CC9-B54C-1641-DE3DC6844772}"/>
              </a:ext>
            </a:extLst>
          </p:cNvPr>
          <p:cNvSpPr>
            <a:spLocks noGrp="1"/>
          </p:cNvSpPr>
          <p:nvPr>
            <p:ph type="title"/>
          </p:nvPr>
        </p:nvSpPr>
        <p:spPr>
          <a:xfrm>
            <a:off x="2529796" y="1864865"/>
            <a:ext cx="6098663" cy="2262781"/>
          </a:xfrm>
        </p:spPr>
        <p:txBody>
          <a:bodyPr vert="horz" lIns="91440" tIns="45720" rIns="91440" bIns="45720" rtlCol="0" anchor="b">
            <a:normAutofit/>
          </a:bodyPr>
          <a:lstStyle/>
          <a:p>
            <a:r>
              <a:rPr lang="en-US" sz="5000"/>
              <a:t>MISCLASIFICATION OF TUMOUR</a:t>
            </a:r>
          </a:p>
        </p:txBody>
      </p:sp>
      <p:sp>
        <p:nvSpPr>
          <p:cNvPr id="44" name="Rectangle 43">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34737"/>
            <a:ext cx="2138628" cy="6638625"/>
            <a:chOff x="2487613" y="285750"/>
            <a:chExt cx="2428875" cy="5654676"/>
          </a:xfrm>
          <a:solidFill>
            <a:schemeClr val="tx2">
              <a:lumMod val="60000"/>
              <a:lumOff val="40000"/>
              <a:alpha val="40000"/>
            </a:schemeClr>
          </a:solidFill>
        </p:grpSpPr>
        <p:sp>
          <p:nvSpPr>
            <p:cNvPr id="47"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MY"/>
            </a:p>
          </p:txBody>
        </p:sp>
        <p:sp>
          <p:nvSpPr>
            <p:cNvPr id="48"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MY"/>
            </a:p>
          </p:txBody>
        </p:sp>
        <p:sp>
          <p:nvSpPr>
            <p:cNvPr id="49"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MY"/>
            </a:p>
          </p:txBody>
        </p:sp>
        <p:sp>
          <p:nvSpPr>
            <p:cNvPr id="50"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MY"/>
            </a:p>
          </p:txBody>
        </p:sp>
        <p:sp>
          <p:nvSpPr>
            <p:cNvPr id="51"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MY"/>
            </a:p>
          </p:txBody>
        </p:sp>
        <p:sp>
          <p:nvSpPr>
            <p:cNvPr id="52"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MY"/>
            </a:p>
          </p:txBody>
        </p:sp>
        <p:sp>
          <p:nvSpPr>
            <p:cNvPr id="53"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MY"/>
            </a:p>
          </p:txBody>
        </p:sp>
        <p:sp>
          <p:nvSpPr>
            <p:cNvPr id="54"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MY"/>
            </a:p>
          </p:txBody>
        </p:sp>
        <p:sp>
          <p:nvSpPr>
            <p:cNvPr id="55"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MY"/>
            </a:p>
          </p:txBody>
        </p:sp>
        <p:sp>
          <p:nvSpPr>
            <p:cNvPr id="56"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MY"/>
            </a:p>
          </p:txBody>
        </p:sp>
        <p:sp>
          <p:nvSpPr>
            <p:cNvPr id="57"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MY"/>
            </a:p>
          </p:txBody>
        </p:sp>
        <p:sp>
          <p:nvSpPr>
            <p:cNvPr id="58"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MY"/>
            </a:p>
          </p:txBody>
        </p:sp>
      </p:grpSp>
      <p:sp>
        <p:nvSpPr>
          <p:cNvPr id="60"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Tree>
    <p:extLst>
      <p:ext uri="{BB962C8B-B14F-4D97-AF65-F5344CB8AC3E}">
        <p14:creationId xmlns:p14="http://schemas.microsoft.com/office/powerpoint/2010/main" val="1704043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28600"/>
            <a:ext cx="2227396" cy="6638625"/>
            <a:chOff x="2487613" y="285750"/>
            <a:chExt cx="2428875" cy="5654676"/>
          </a:xfrm>
          <a:solidFill>
            <a:schemeClr val="tx2">
              <a:lumMod val="60000"/>
              <a:lumOff val="40000"/>
              <a:alpha val="40000"/>
            </a:schemeClr>
          </a:solidFill>
        </p:grpSpPr>
        <p:sp>
          <p:nvSpPr>
            <p:cNvPr id="22"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MY"/>
            </a:p>
          </p:txBody>
        </p:sp>
        <p:sp>
          <p:nvSpPr>
            <p:cNvPr id="23"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MY"/>
            </a:p>
          </p:txBody>
        </p:sp>
        <p:sp>
          <p:nvSpPr>
            <p:cNvPr id="24"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MY"/>
            </a:p>
          </p:txBody>
        </p:sp>
        <p:sp>
          <p:nvSpPr>
            <p:cNvPr id="25"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MY"/>
            </a:p>
          </p:txBody>
        </p:sp>
        <p:sp>
          <p:nvSpPr>
            <p:cNvPr id="26"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MY"/>
            </a:p>
          </p:txBody>
        </p:sp>
        <p:sp>
          <p:nvSpPr>
            <p:cNvPr id="27"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MY"/>
            </a:p>
          </p:txBody>
        </p:sp>
        <p:sp>
          <p:nvSpPr>
            <p:cNvPr id="28"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MY"/>
            </a:p>
          </p:txBody>
        </p:sp>
        <p:sp>
          <p:nvSpPr>
            <p:cNvPr id="29"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MY"/>
            </a:p>
          </p:txBody>
        </p:sp>
        <p:sp>
          <p:nvSpPr>
            <p:cNvPr id="30"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MY"/>
            </a:p>
          </p:txBody>
        </p:sp>
        <p:sp>
          <p:nvSpPr>
            <p:cNvPr id="31"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MY"/>
            </a:p>
          </p:txBody>
        </p:sp>
        <p:sp>
          <p:nvSpPr>
            <p:cNvPr id="32"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MY"/>
            </a:p>
          </p:txBody>
        </p:sp>
        <p:sp>
          <p:nvSpPr>
            <p:cNvPr id="33"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MY"/>
            </a:p>
          </p:txBody>
        </p:sp>
      </p:grpSp>
      <p:sp>
        <p:nvSpPr>
          <p:cNvPr id="35"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p:nvSpPr>
          <p:cNvPr id="3" name="Content Placeholder 2"/>
          <p:cNvSpPr>
            <a:spLocks noGrp="1"/>
          </p:cNvSpPr>
          <p:nvPr>
            <p:ph idx="1"/>
          </p:nvPr>
        </p:nvSpPr>
        <p:spPr>
          <a:xfrm>
            <a:off x="2529796" y="2133600"/>
            <a:ext cx="6098663" cy="3777622"/>
          </a:xfrm>
        </p:spPr>
        <p:txBody>
          <a:bodyPr>
            <a:normAutofit/>
          </a:bodyPr>
          <a:lstStyle/>
          <a:p>
            <a:r>
              <a:rPr dirty="0"/>
              <a:t>This section will be divided into 2 main categories:</a:t>
            </a:r>
          </a:p>
          <a:p>
            <a:pPr lvl="1"/>
            <a:r>
              <a:rPr dirty="0"/>
              <a:t>1. Lymphoma versus non-lymphoid malignancy</a:t>
            </a:r>
          </a:p>
          <a:p>
            <a:pPr lvl="1"/>
            <a:r>
              <a:rPr dirty="0"/>
              <a:t>2. Lymphomas mimicking each other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MY" sz="2200">
                <a:solidFill>
                  <a:schemeClr val="bg1"/>
                </a:solidFill>
              </a:rPr>
              <a:t>Lymphoma versus Non-Lymphoid Malignancy</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dirty="0"/>
              <a:t>Because lymphocytes are usually significantly smaller than epithelial cells, only lymphomas such as DLBCL, ALCL, and HL tend to be potentially mistaken for nonlymphoid malignancies and vice versa. </a:t>
            </a:r>
            <a:endParaRPr lang="en-GB" dirty="0"/>
          </a:p>
          <a:p>
            <a:pPr lvl="1"/>
            <a:r>
              <a:rPr dirty="0"/>
              <a:t>mistaken for metastatic carcinoma due to either larger cell size or apparent aggregation of neoplastic large lymphocytes, </a:t>
            </a:r>
            <a:r>
              <a:rPr lang="en-GB" dirty="0"/>
              <a:t>(</a:t>
            </a:r>
            <a:r>
              <a:rPr dirty="0"/>
              <a:t>mimic cohesive groups of malignant epithelial cell</a:t>
            </a:r>
            <a:r>
              <a:rPr lang="en-GB" dirty="0"/>
              <a:t>) </a:t>
            </a:r>
          </a:p>
          <a:p>
            <a:pPr lvl="1"/>
            <a:r>
              <a:rPr lang="en-GB" dirty="0"/>
              <a:t>Poorly differentiated or undifferentiated carcinoma, (</a:t>
            </a:r>
            <a:r>
              <a:rPr lang="en-GB" dirty="0" err="1"/>
              <a:t>esp</a:t>
            </a:r>
            <a:r>
              <a:rPr lang="en-GB" dirty="0"/>
              <a:t> when dispersed malignant cells) may be mistaken for lymphoma.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lang="en-GB" dirty="0"/>
              <a:t>Helpful clue: </a:t>
            </a:r>
          </a:p>
          <a:p>
            <a:pPr lvl="1"/>
            <a:r>
              <a:rPr lang="en-GB" dirty="0"/>
              <a:t>In </a:t>
            </a:r>
            <a:r>
              <a:rPr dirty="0"/>
              <a:t>lymphoid aggregates, individual cell borders are often still discernible when focusing through the aggregate,</a:t>
            </a:r>
            <a:r>
              <a:rPr lang="en-GB" dirty="0"/>
              <a:t> (</a:t>
            </a:r>
            <a:r>
              <a:rPr dirty="0"/>
              <a:t>syncytial sheets of malignant epithelial cells, cytoplasmic borders are more ill-defined</a:t>
            </a:r>
            <a:r>
              <a:rPr lang="en-GB" dirty="0"/>
              <a:t>) </a:t>
            </a:r>
          </a:p>
          <a:p>
            <a:pPr lvl="1"/>
            <a:r>
              <a:rPr lang="en-GB" dirty="0"/>
              <a:t>P</a:t>
            </a:r>
            <a:r>
              <a:rPr dirty="0" err="1"/>
              <a:t>resence</a:t>
            </a:r>
            <a:r>
              <a:rPr dirty="0"/>
              <a:t> of</a:t>
            </a:r>
            <a:r>
              <a:rPr lang="en-MY" dirty="0"/>
              <a:t> Lymphoglandular Bodies (LGBs):  </a:t>
            </a:r>
          </a:p>
          <a:p>
            <a:pPr lvl="2"/>
            <a:r>
              <a:rPr lang="en-MY" dirty="0"/>
              <a:t>- Helpful in identifying lymphoid origin.  - Abundant in lymphoid aspirates.  </a:t>
            </a:r>
          </a:p>
          <a:p>
            <a:pPr lvl="2"/>
            <a:r>
              <a:rPr lang="en-MY" dirty="0"/>
              <a:t>May also appear in small cell carcinoma or Ewing sarcoma (less frequent).  </a:t>
            </a:r>
          </a:p>
          <a:p>
            <a:pPr lvl="2"/>
            <a:r>
              <a:rPr lang="en-MY" dirty="0"/>
              <a:t>Absent in ALCL (potential pitfall).</a:t>
            </a:r>
            <a:r>
              <a:rPr lang="en-GB" dirty="0"/>
              <a:t> Clues that suggest ALCL:  - Dispersed large cells.  - Embryoid-shaped nuclei (hallmark cells).  - Multinucleated cells with wreath-like nuclei.</a:t>
            </a:r>
            <a:endParaRPr lang="en-MY"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lang="en-GB" dirty="0"/>
              <a:t>In s</a:t>
            </a:r>
            <a:r>
              <a:rPr dirty="0"/>
              <a:t>mall cell carcinoma and undifferentiated NPC.</a:t>
            </a:r>
            <a:endParaRPr lang="en-GB" dirty="0"/>
          </a:p>
          <a:p>
            <a:pPr lvl="1"/>
            <a:r>
              <a:rPr dirty="0"/>
              <a:t>Careful attention to nuclear chromatin is very helpful</a:t>
            </a:r>
            <a:endParaRPr lang="en-GB" dirty="0"/>
          </a:p>
          <a:p>
            <a:pPr lvl="1"/>
            <a:r>
              <a:rPr lang="en-GB" dirty="0"/>
              <a:t>Small cell ca- chromatin is more evenly granular, compared to more coarsely clumped chromatin or prominent nucleoli in lymphoma with large cell morphology</a:t>
            </a:r>
          </a:p>
          <a:p>
            <a:pPr lvl="1"/>
            <a:r>
              <a:rPr lang="en-GB" dirty="0"/>
              <a:t>The presence of abundant LGBs in lymphoid neoplasm closely associated with lesional cells and not just around non-neoplastic lymphocytes</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lang="en-GB" dirty="0"/>
              <a:t>Undifferentiated NPC,</a:t>
            </a:r>
          </a:p>
          <a:p>
            <a:pPr lvl="1"/>
            <a:r>
              <a:rPr lang="en-GB" dirty="0"/>
              <a:t>Aspirates may appear </a:t>
            </a:r>
            <a:r>
              <a:rPr lang="en-GB" dirty="0" err="1"/>
              <a:t>discohesive</a:t>
            </a:r>
            <a:r>
              <a:rPr lang="en-GB" dirty="0"/>
              <a:t>, leading to an initial impression of lymphoma </a:t>
            </a:r>
          </a:p>
          <a:p>
            <a:pPr lvl="1"/>
            <a:r>
              <a:rPr lang="en-GB" dirty="0"/>
              <a:t>Syncytial sheets of cells with oval to elongated nuclei with vesicular chromatin and central prominent nucleoli may resemble epithelioid granulomas </a:t>
            </a:r>
          </a:p>
          <a:p>
            <a:pPr lvl="1"/>
            <a:r>
              <a:rPr lang="en-GB" dirty="0"/>
              <a:t>it is important to remember also that true small granulomas may occur in this setting</a:t>
            </a:r>
          </a:p>
          <a:p>
            <a:pPr lvl="1"/>
            <a:r>
              <a:rPr lang="en-GB" dirty="0"/>
              <a:t>Nuclear crowding and overlap, nuclear size, and the presence of prominent nucleoli that would suggest NPC</a:t>
            </a:r>
            <a:br>
              <a:rPr lang="en-GB" dirty="0"/>
            </a:br>
            <a:endParaRPr lang="en-GB" dirty="0"/>
          </a:p>
          <a:p>
            <a:pPr lvl="1"/>
            <a:r>
              <a:rPr lang="en-GB" dirty="0"/>
              <a:t>The vesicular chromatin of NPC and central conspicuous nucleolus are also not typical of lymphoma.</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dirty="0"/>
              <a:t>HL may also be mistaken for carcinoma and vice versa. </a:t>
            </a:r>
            <a:endParaRPr lang="en-GB" dirty="0"/>
          </a:p>
          <a:p>
            <a:r>
              <a:rPr lang="en-MY" dirty="0"/>
              <a:t>Conversely metastatic NPC has been mistaken for classic HL and ALCL.</a:t>
            </a:r>
          </a:p>
          <a:p>
            <a:r>
              <a:rPr lang="en-MY" dirty="0"/>
              <a:t>CB, with ICC can help differentiating – </a:t>
            </a:r>
          </a:p>
          <a:p>
            <a:pPr lvl="1"/>
            <a:r>
              <a:rPr lang="en-MY" dirty="0"/>
              <a:t>CAM.2 or </a:t>
            </a:r>
            <a:r>
              <a:rPr lang="en-MY" dirty="0" err="1"/>
              <a:t>pancytokeratin</a:t>
            </a:r>
            <a:r>
              <a:rPr lang="en-MY" dirty="0"/>
              <a:t> for carcinoma versus CD3 and CD20 in lymphoma.</a:t>
            </a:r>
          </a:p>
          <a:p>
            <a:pPr lvl="1"/>
            <a:r>
              <a:rPr lang="en-GB" dirty="0"/>
              <a:t>synaptophysin and chromogranin in small cell carcinoma and EBER-ISH in undifferentiated NPC. </a:t>
            </a:r>
          </a:p>
          <a:p>
            <a:pPr marL="914400" lvl="2" indent="0">
              <a:buNone/>
            </a:pPr>
            <a:endParaRPr lang="en-MY" dirty="0"/>
          </a:p>
          <a:p>
            <a:pPr lvl="1"/>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fontScale="92500" lnSpcReduction="20000"/>
          </a:bodyPr>
          <a:lstStyle/>
          <a:p>
            <a:pPr>
              <a:lnSpc>
                <a:spcPct val="90000"/>
              </a:lnSpc>
            </a:pPr>
            <a:r>
              <a:rPr lang="en-GB" sz="1700"/>
              <a:t>M</a:t>
            </a:r>
            <a:r>
              <a:rPr lang="en-GB" sz="1700" err="1"/>
              <a:t>esenchymal</a:t>
            </a:r>
            <a:r>
              <a:rPr lang="en-GB" sz="1700"/>
              <a:t> </a:t>
            </a:r>
            <a:r>
              <a:rPr lang="en-GB" sz="1700" err="1"/>
              <a:t>tumours</a:t>
            </a:r>
            <a:r>
              <a:rPr lang="en-GB" sz="1700"/>
              <a:t>: </a:t>
            </a:r>
          </a:p>
          <a:p>
            <a:pPr lvl="1">
              <a:lnSpc>
                <a:spcPct val="90000"/>
              </a:lnSpc>
            </a:pPr>
            <a:r>
              <a:rPr lang="en-GB" sz="1700"/>
              <a:t>Sarcomas with small round cell or epithelioid morphology, such as alveolar rhabdomyosarcoma, Ewing sarcoma, or epithelioid angiosarcoma may be misdiagnosed as lymphomas (DLBCL and ALCL) or metastatic carcinoma.</a:t>
            </a:r>
          </a:p>
          <a:p>
            <a:pPr lvl="1">
              <a:lnSpc>
                <a:spcPct val="90000"/>
              </a:lnSpc>
            </a:pPr>
            <a:r>
              <a:rPr lang="en-GB" sz="1700"/>
              <a:t>Sarcomas usually metastasise via the bloodstream, those with round cell or epithelioid morphology may metastasise to lymph nodes.</a:t>
            </a:r>
          </a:p>
          <a:p>
            <a:pPr lvl="1">
              <a:lnSpc>
                <a:spcPct val="90000"/>
              </a:lnSpc>
            </a:pPr>
            <a:r>
              <a:rPr lang="en-GB" sz="1700"/>
              <a:t>ICC on CB will be helpful.</a:t>
            </a:r>
          </a:p>
          <a:p>
            <a:pPr lvl="2">
              <a:lnSpc>
                <a:spcPct val="90000"/>
              </a:lnSpc>
            </a:pPr>
            <a:r>
              <a:rPr lang="en-GB" sz="1700"/>
              <a:t>pathologist to be aware of the differentials and apply a judicious panel of discriminatory markers. </a:t>
            </a:r>
          </a:p>
          <a:p>
            <a:pPr lvl="2">
              <a:lnSpc>
                <a:spcPct val="90000"/>
              </a:lnSpc>
            </a:pPr>
            <a:r>
              <a:rPr lang="en-GB" sz="1700"/>
              <a:t>Basic panel of CD3 and CD20 may missed ALCL, </a:t>
            </a:r>
          </a:p>
          <a:p>
            <a:pPr lvl="2">
              <a:lnSpc>
                <a:spcPct val="90000"/>
              </a:lnSpc>
            </a:pPr>
            <a:r>
              <a:rPr lang="en-GB" sz="1700"/>
              <a:t>Thus, where ALCL is a viable differential, CD45 should be included; CD30 and EMA may also be considered, which, though not specific, would also highlight HRS cells in HL, in addition to ALCL.</a:t>
            </a:r>
          </a:p>
          <a:p>
            <a:pPr marL="457200" lvl="1" indent="0">
              <a:lnSpc>
                <a:spcPct val="90000"/>
              </a:lnSpc>
              <a:buNone/>
            </a:pPr>
            <a:endParaRPr lang="en-GB" sz="17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21" name="Rectangle 20">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fontScale="92500" lnSpcReduction="10000"/>
          </a:bodyPr>
          <a:lstStyle/>
          <a:p>
            <a:pPr>
              <a:lnSpc>
                <a:spcPct val="90000"/>
              </a:lnSpc>
            </a:pPr>
            <a:r>
              <a:rPr lang="en-GB" sz="1700" dirty="0"/>
              <a:t>Syncytial variant of nodular sclerosis subtype of HL</a:t>
            </a:r>
          </a:p>
          <a:p>
            <a:pPr lvl="1">
              <a:lnSpc>
                <a:spcPct val="90000"/>
              </a:lnSpc>
            </a:pPr>
            <a:r>
              <a:rPr lang="en-GB" sz="1700" dirty="0"/>
              <a:t>Challenging due to large numbers of large pleomorphic malignant cells and aggregation of these cells. </a:t>
            </a:r>
          </a:p>
          <a:p>
            <a:pPr lvl="1">
              <a:lnSpc>
                <a:spcPct val="90000"/>
              </a:lnSpc>
            </a:pPr>
            <a:r>
              <a:rPr lang="en-GB" sz="1700" dirty="0"/>
              <a:t>may mimic metastatic malignancies with pleomorphic large cells, such as metastatic poorly differentiated carcinoma, sarcoma, germ cell tumours, and melanoma.</a:t>
            </a:r>
          </a:p>
          <a:p>
            <a:pPr lvl="1">
              <a:lnSpc>
                <a:spcPct val="90000"/>
              </a:lnSpc>
            </a:pPr>
            <a:r>
              <a:rPr lang="en-GB" sz="1700" dirty="0"/>
              <a:t>In such cases where large pleomorphic cells raise differential diagnoses that span epithelial, melanocytic, mesenchymal, and lymphoid malignancy, a broad initial panel including </a:t>
            </a:r>
            <a:r>
              <a:rPr lang="en-GB" sz="1700" dirty="0" err="1"/>
              <a:t>cytokeratins</a:t>
            </a:r>
            <a:r>
              <a:rPr lang="en-GB" sz="1700" dirty="0"/>
              <a:t>, Melan A/S100, CD45, CD3, CD20, and vimentin may be considered, as well as SALL4 (a reliable marker for many germ cell tumours).</a:t>
            </a:r>
          </a:p>
          <a:p>
            <a:pPr lvl="1">
              <a:lnSpc>
                <a:spcPct val="90000"/>
              </a:lnSpc>
            </a:pPr>
            <a:r>
              <a:rPr lang="en-GB" sz="1700" dirty="0"/>
              <a:t> In such cases, a thorough search for a history of known malignancy is also prudent, as well as correlation with imaging and relevant tumour markers.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MY" sz="2200">
                <a:solidFill>
                  <a:schemeClr val="bg1"/>
                </a:solidFill>
              </a:rPr>
              <a:t>Introduction</a:t>
            </a:r>
          </a:p>
        </p:txBody>
      </p:sp>
      <p:sp>
        <p:nvSpPr>
          <p:cNvPr id="48"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50" name="Rectangle 49">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pPr marL="347472" indent="-347472" rtl="0" eaLnBrk="1" latinLnBrk="0" hangingPunct="1">
              <a:lnSpc>
                <a:spcPct val="90000"/>
              </a:lnSpc>
              <a:spcBef>
                <a:spcPts val="1000"/>
              </a:spcBef>
              <a:buFont typeface="Arial" panose="020B0604020202020204" pitchFamily="34" charset="0"/>
              <a:buChar char="•"/>
            </a:pPr>
            <a:r>
              <a:rPr lang="en-GB">
                <a:effectLst/>
                <a:latin typeface="Century Gothic" panose="020B0502020202020204" pitchFamily="34" charset="0"/>
              </a:rPr>
              <a:t>FNAC is </a:t>
            </a:r>
            <a:r>
              <a:rPr lang="en-GB" err="1">
                <a:effectLst/>
                <a:latin typeface="Century Gothic" panose="020B0502020202020204" pitchFamily="34" charset="0"/>
              </a:rPr>
              <a:t>is</a:t>
            </a:r>
            <a:r>
              <a:rPr lang="en-GB">
                <a:effectLst/>
                <a:latin typeface="Century Gothic" panose="020B0502020202020204" pitchFamily="34" charset="0"/>
              </a:rPr>
              <a:t> well-recognised for diagnosing reactive, infectious conditions and metastatic cancers, its role in identifying lymphoproliferative disorders (LPDs) remains debated within the pathology community.</a:t>
            </a:r>
          </a:p>
          <a:p>
            <a:pPr marL="347472" indent="-347472" rtl="0" eaLnBrk="1" latinLnBrk="0" hangingPunct="1">
              <a:lnSpc>
                <a:spcPct val="90000"/>
              </a:lnSpc>
              <a:spcBef>
                <a:spcPts val="1000"/>
              </a:spcBef>
              <a:buFont typeface="Arial" panose="020B0604020202020204" pitchFamily="34" charset="0"/>
              <a:buChar char="•"/>
            </a:pPr>
            <a:r>
              <a:rPr lang="en-GB">
                <a:effectLst/>
                <a:latin typeface="Century Gothic" panose="020B0502020202020204" pitchFamily="34" charset="0"/>
              </a:rPr>
              <a:t>In 2020, Zeppa et al. introduced a new International (WHO) System for Reporting Lymph Node Cytology, building on the Sydney System proposed earlier that year</a:t>
            </a:r>
            <a:r>
              <a:rPr lang="en-GB">
                <a:latin typeface="Century Gothic" panose="020B0502020202020204" pitchFamily="34" charset="0"/>
              </a:rPr>
              <a:t>, aims to </a:t>
            </a:r>
            <a:r>
              <a:rPr lang="en-GB" err="1">
                <a:latin typeface="Century Gothic" panose="020B0502020202020204" pitchFamily="34" charset="0"/>
              </a:rPr>
              <a:t>to</a:t>
            </a:r>
            <a:r>
              <a:rPr lang="en-GB">
                <a:latin typeface="Century Gothic" panose="020B0502020202020204" pitchFamily="34" charset="0"/>
              </a:rPr>
              <a:t> improve acceptance and utilisation of lymph node cytology as a diagnostic procedure.</a:t>
            </a:r>
            <a:endParaRPr lang="en-GB">
              <a:effectLst/>
              <a:latin typeface="Century Gothic" panose="020B0502020202020204" pitchFamily="34" charset="0"/>
            </a:endParaRPr>
          </a:p>
          <a:p>
            <a:pPr marL="347472" indent="-347472">
              <a:lnSpc>
                <a:spcPct val="90000"/>
              </a:lnSpc>
              <a:buFont typeface="Arial" panose="020B0604020202020204" pitchFamily="34" charset="0"/>
              <a:buChar char="•"/>
            </a:pPr>
            <a:r>
              <a:rPr lang="en-GB">
                <a:latin typeface="Century Gothic" panose="020B0502020202020204" pitchFamily="34" charset="0"/>
              </a:rPr>
              <a:t>One principles behind accurate diagnosis is the awareness of potential pitfalls, such as common false-negative (FN) or false-positive (FP) diagnoses, frequently misclassified entities, as well as less common entities that may fall under the radar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MY" sz="2200">
                <a:solidFill>
                  <a:schemeClr val="bg1"/>
                </a:solidFill>
              </a:rPr>
              <a:t>Lymphomas Mimicking Each Other</a:t>
            </a:r>
          </a:p>
        </p:txBody>
      </p:sp>
      <p:sp>
        <p:nvSpPr>
          <p:cNvPr id="1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21" name="Rectangle 20">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lang="en-GB" dirty="0"/>
              <a:t>Some</a:t>
            </a:r>
            <a:r>
              <a:rPr dirty="0"/>
              <a:t> </a:t>
            </a:r>
            <a:r>
              <a:rPr dirty="0" err="1"/>
              <a:t>haematolymphoid</a:t>
            </a:r>
            <a:r>
              <a:rPr dirty="0"/>
              <a:t> malignancies mimicking each other. </a:t>
            </a:r>
            <a:endParaRPr lang="en-GB" dirty="0"/>
          </a:p>
          <a:p>
            <a:r>
              <a:rPr dirty="0"/>
              <a:t>A prime example is HL which may mimic a spectrum of NHL including ALCL, DLBCL, THRLBCL, AITL, PTCL, and primary mediastinal large B-cell lymphoma.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MY" sz="2200">
                <a:solidFill>
                  <a:schemeClr val="bg1"/>
                </a:solidFill>
              </a:rPr>
              <a:t>Lymphomas Mimicking Each Other</a:t>
            </a:r>
          </a:p>
        </p:txBody>
      </p:sp>
      <p:sp>
        <p:nvSpPr>
          <p:cNvPr id="1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21" name="Rectangle 20">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730377" y="919236"/>
            <a:ext cx="5098525" cy="5321500"/>
          </a:xfrm>
        </p:spPr>
        <p:txBody>
          <a:bodyPr anchor="ctr">
            <a:normAutofit/>
          </a:bodyPr>
          <a:lstStyle/>
          <a:p>
            <a:pPr>
              <a:lnSpc>
                <a:spcPct val="90000"/>
              </a:lnSpc>
            </a:pPr>
            <a:r>
              <a:rPr dirty="0" err="1"/>
              <a:t>Undersampling</a:t>
            </a:r>
            <a:r>
              <a:rPr dirty="0"/>
              <a:t> of large malignant lymphocytes, </a:t>
            </a:r>
            <a:r>
              <a:rPr lang="en-GB" dirty="0"/>
              <a:t>(</a:t>
            </a:r>
            <a:r>
              <a:rPr dirty="0"/>
              <a:t>e.g., partial involvement by DLBCL or ALCL</a:t>
            </a:r>
            <a:r>
              <a:rPr lang="en-GB" dirty="0"/>
              <a:t>) </a:t>
            </a:r>
            <a:r>
              <a:rPr lang="en-GB" dirty="0">
                <a:sym typeface="Wingdings" panose="05000000000000000000" pitchFamily="2" charset="2"/>
              </a:rPr>
              <a:t> </a:t>
            </a:r>
            <a:r>
              <a:rPr dirty="0"/>
              <a:t>may lead to an impression of scattered large HRS-like cells on a background of small lymphocytes, which is the characteristic pattern of HL.</a:t>
            </a:r>
            <a:endParaRPr lang="en-GB" dirty="0"/>
          </a:p>
          <a:p>
            <a:pPr>
              <a:lnSpc>
                <a:spcPct val="90000"/>
              </a:lnSpc>
            </a:pPr>
            <a:r>
              <a:rPr lang="en-GB" dirty="0"/>
              <a:t>HL itself can mimic ALCL, when the cells are large and pleomorphic,. </a:t>
            </a:r>
          </a:p>
          <a:p>
            <a:pPr>
              <a:lnSpc>
                <a:spcPct val="90000"/>
              </a:lnSpc>
            </a:pPr>
            <a:r>
              <a:rPr lang="en-GB" dirty="0"/>
              <a:t>CB may only be of some help in this scenario, but when the number of large cells is limited, ICC should be interpreted with caution.</a:t>
            </a:r>
          </a:p>
          <a:p>
            <a:pPr>
              <a:lnSpc>
                <a:spcPct val="90000"/>
              </a:lnSpc>
            </a:pPr>
            <a:r>
              <a:rPr lang="en-GB" dirty="0"/>
              <a:t>CD30 is unhelpful in this context, with other markers being more discriminatory, such as CD15 and PAX 5 for HL; and CD45, granzyme B, TIA, and ALK1 for ALCL, among other antibodies.</a:t>
            </a:r>
          </a:p>
          <a:p>
            <a:pPr>
              <a:lnSpc>
                <a:spcPct val="90000"/>
              </a:lnSpc>
            </a:pPr>
            <a:endParaRPr lang="en-GB" dirty="0"/>
          </a:p>
          <a:p>
            <a:pPr>
              <a:lnSpc>
                <a:spcPct val="90000"/>
              </a:lnSpc>
            </a:pPr>
            <a:endParaRPr lang="en-GB" dirty="0"/>
          </a:p>
          <a:p>
            <a:pPr>
              <a:lnSpc>
                <a:spcPct val="90000"/>
              </a:lnSpc>
            </a:pPr>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MY" sz="2200">
                <a:solidFill>
                  <a:schemeClr val="bg1"/>
                </a:solidFill>
              </a:rPr>
              <a:t>Lymphomas Mimicking Each Other</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dirty="0"/>
              <a:t>THRLBCL </a:t>
            </a:r>
            <a:r>
              <a:rPr lang="en-GB" dirty="0"/>
              <a:t>can </a:t>
            </a:r>
            <a:r>
              <a:rPr dirty="0"/>
              <a:t>mimics the lesional cell-poor pattern of HL, both classic HL and NLPHL, with scattered large neoplastic cells on a background of smaller cells.</a:t>
            </a:r>
            <a:endParaRPr lang="en-GB" dirty="0"/>
          </a:p>
          <a:p>
            <a:r>
              <a:rPr lang="en-GB" dirty="0"/>
              <a:t>The</a:t>
            </a:r>
            <a:r>
              <a:rPr dirty="0"/>
              <a:t> paucity of neoplastic large cells (&lt;10% of the entire cell population) and to their close resemblance to HRS cells, considered to be nearly impossible to diagnose on cytology.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MY" sz="2200">
                <a:solidFill>
                  <a:schemeClr val="bg1"/>
                </a:solidFill>
              </a:rPr>
              <a:t>Lymphomas Mimicking Each Other</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pPr>
              <a:lnSpc>
                <a:spcPct val="90000"/>
              </a:lnSpc>
            </a:pPr>
            <a:r>
              <a:rPr lang="en-GB" sz="1500" dirty="0"/>
              <a:t>Careful attention to the immediate surrounding and background cellular, which can be difficult to appreciate on cytology and CB. </a:t>
            </a:r>
          </a:p>
          <a:p>
            <a:pPr lvl="1">
              <a:lnSpc>
                <a:spcPct val="90000"/>
              </a:lnSpc>
            </a:pPr>
            <a:r>
              <a:rPr lang="en-GB" sz="1500" dirty="0"/>
              <a:t>NLPHL very closely resembles THRLBCL both morphologically and immunophenotypically, and attention to the background cellular picture is thus required, e.g., the rimming of neoplastic B cells with PD-1 and CD57positive T cells in the former.</a:t>
            </a:r>
          </a:p>
          <a:p>
            <a:pPr lvl="1">
              <a:lnSpc>
                <a:spcPct val="90000"/>
              </a:lnSpc>
            </a:pPr>
            <a:r>
              <a:rPr lang="en-GB" sz="1500" dirty="0"/>
              <a:t>FC may not help in scenarios where neoplastic cells form the minority population. </a:t>
            </a:r>
          </a:p>
          <a:p>
            <a:pPr lvl="1">
              <a:lnSpc>
                <a:spcPct val="90000"/>
              </a:lnSpc>
            </a:pPr>
            <a:r>
              <a:rPr lang="en-GB" sz="1500" dirty="0"/>
              <a:t>AITL and PTCL may also exhibit HRS-like cells that can easily be mistaken for HL </a:t>
            </a:r>
          </a:p>
          <a:p>
            <a:pPr lvl="1">
              <a:lnSpc>
                <a:spcPct val="90000"/>
              </a:lnSpc>
            </a:pPr>
            <a:r>
              <a:rPr lang="en-GB" sz="1500" dirty="0"/>
              <a:t>In AITL, histologic features such as prominent high endothelial venules and expanded FDC </a:t>
            </a:r>
            <a:r>
              <a:rPr lang="en-GB" sz="1500" dirty="0" err="1"/>
              <a:t>meshworks</a:t>
            </a:r>
            <a:r>
              <a:rPr lang="en-GB" sz="1500" dirty="0"/>
              <a:t> are especially helpful </a:t>
            </a:r>
          </a:p>
          <a:p>
            <a:pPr lvl="1">
              <a:lnSpc>
                <a:spcPct val="90000"/>
              </a:lnSpc>
            </a:pPr>
            <a:r>
              <a:rPr lang="en-GB" sz="1500" dirty="0"/>
              <a:t>these are difficult or sometimes impossible to appreciate on cytology or CB.</a:t>
            </a:r>
          </a:p>
          <a:p>
            <a:pPr lvl="1">
              <a:lnSpc>
                <a:spcPct val="90000"/>
              </a:lnSpc>
            </a:pPr>
            <a:r>
              <a:rPr lang="en-GB" sz="1500" dirty="0"/>
              <a:t>Immunophenotypically, true HRS and HRS like cells in AITL are often indistinguishable.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endParaRPr lang="en-MY" sz="28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dirty="0"/>
              <a:t>In PTCL, the presence of HRS-like cells has been well </a:t>
            </a:r>
            <a:r>
              <a:rPr dirty="0" err="1"/>
              <a:t>recognised</a:t>
            </a:r>
            <a:r>
              <a:rPr dirty="0"/>
              <a:t>, and the diagnosis is often one of exclusion, with demonstration of a whole spectrum of atypical T cells and the establishment of clonality, together with clinical and epidemiological correlation.</a:t>
            </a:r>
            <a:endParaRPr lang="en-GB" dirty="0"/>
          </a:p>
          <a:p>
            <a:r>
              <a:rPr lang="en-GB" dirty="0"/>
              <a:t>In the spectrum of entities with HRS-like cells, histoarchitectural features and the immunophenotypic make-up of the entire cell are often important; hence, it may be wise to recommend incisional or excisional biopsy to confirm diagnosis of HL and its close cytologic mimics</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20"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MY"/>
            </a:p>
          </p:txBody>
        </p:sp>
        <p:sp>
          <p:nvSpPr>
            <p:cNvPr id="21"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MY"/>
            </a:p>
          </p:txBody>
        </p:sp>
        <p:sp>
          <p:nvSpPr>
            <p:cNvPr id="22"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MY"/>
            </a:p>
          </p:txBody>
        </p:sp>
        <p:sp>
          <p:nvSpPr>
            <p:cNvPr id="23"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MY"/>
            </a:p>
          </p:txBody>
        </p:sp>
        <p:sp>
          <p:nvSpPr>
            <p:cNvPr id="24"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MY"/>
            </a:p>
          </p:txBody>
        </p:sp>
        <p:sp>
          <p:nvSpPr>
            <p:cNvPr id="25"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MY"/>
            </a:p>
          </p:txBody>
        </p:sp>
        <p:sp>
          <p:nvSpPr>
            <p:cNvPr id="26"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MY"/>
            </a:p>
          </p:txBody>
        </p:sp>
        <p:sp>
          <p:nvSpPr>
            <p:cNvPr id="27"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MY"/>
            </a:p>
          </p:txBody>
        </p:sp>
        <p:sp>
          <p:nvSpPr>
            <p:cNvPr id="28"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MY"/>
            </a:p>
          </p:txBody>
        </p:sp>
        <p:sp>
          <p:nvSpPr>
            <p:cNvPr id="29"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MY"/>
            </a:p>
          </p:txBody>
        </p:sp>
        <p:sp>
          <p:nvSpPr>
            <p:cNvPr id="30"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MY"/>
            </a:p>
          </p:txBody>
        </p:sp>
        <p:sp>
          <p:nvSpPr>
            <p:cNvPr id="31"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MY"/>
            </a:p>
          </p:txBody>
        </p:sp>
      </p:grpSp>
      <p:grpSp>
        <p:nvGrpSpPr>
          <p:cNvPr id="33" name="Group 32">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32"/>
            <a:ext cx="1767505" cy="6853285"/>
            <a:chOff x="6627813" y="195454"/>
            <a:chExt cx="1952625" cy="5678297"/>
          </a:xfrm>
        </p:grpSpPr>
        <p:sp>
          <p:nvSpPr>
            <p:cNvPr id="34"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MY"/>
            </a:p>
          </p:txBody>
        </p:sp>
        <p:sp>
          <p:nvSpPr>
            <p:cNvPr id="35"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MY"/>
            </a:p>
          </p:txBody>
        </p:sp>
        <p:sp>
          <p:nvSpPr>
            <p:cNvPr id="36"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MY"/>
            </a:p>
          </p:txBody>
        </p:sp>
        <p:sp>
          <p:nvSpPr>
            <p:cNvPr id="37"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MY"/>
            </a:p>
          </p:txBody>
        </p:sp>
        <p:sp>
          <p:nvSpPr>
            <p:cNvPr id="38"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MY"/>
            </a:p>
          </p:txBody>
        </p:sp>
        <p:sp>
          <p:nvSpPr>
            <p:cNvPr id="39"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MY"/>
            </a:p>
          </p:txBody>
        </p:sp>
        <p:sp>
          <p:nvSpPr>
            <p:cNvPr id="40"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MY"/>
            </a:p>
          </p:txBody>
        </p:sp>
        <p:sp>
          <p:nvSpPr>
            <p:cNvPr id="41"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MY"/>
            </a:p>
          </p:txBody>
        </p:sp>
        <p:sp>
          <p:nvSpPr>
            <p:cNvPr id="42"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MY"/>
            </a:p>
          </p:txBody>
        </p:sp>
        <p:sp>
          <p:nvSpPr>
            <p:cNvPr id="43"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MY"/>
            </a:p>
          </p:txBody>
        </p:sp>
        <p:sp>
          <p:nvSpPr>
            <p:cNvPr id="44"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MY"/>
            </a:p>
          </p:txBody>
        </p:sp>
        <p:sp>
          <p:nvSpPr>
            <p:cNvPr id="45"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MY"/>
            </a:p>
          </p:txBody>
        </p:sp>
      </p:grpSp>
      <p:sp>
        <p:nvSpPr>
          <p:cNvPr id="47" name="Rectangle 46">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49"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MY"/>
          </a:p>
        </p:txBody>
      </p:sp>
      <p:sp useBgFill="1">
        <p:nvSpPr>
          <p:cNvPr id="51" name="Rectangle 50">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5" name="TextBox 4">
            <a:extLst>
              <a:ext uri="{FF2B5EF4-FFF2-40B4-BE49-F238E27FC236}">
                <a16:creationId xmlns:a16="http://schemas.microsoft.com/office/drawing/2014/main" id="{D8DACC5D-FF1A-F2DD-F805-F2911BD994B9}"/>
              </a:ext>
            </a:extLst>
          </p:cNvPr>
          <p:cNvSpPr txBox="1"/>
          <p:nvPr/>
        </p:nvSpPr>
        <p:spPr>
          <a:xfrm>
            <a:off x="486918" y="2133600"/>
            <a:ext cx="2737709" cy="3759253"/>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000" b="1" i="0" dirty="0">
                <a:solidFill>
                  <a:schemeClr val="tx1">
                    <a:lumMod val="75000"/>
                    <a:lumOff val="25000"/>
                  </a:schemeClr>
                </a:solidFill>
                <a:effectLst/>
              </a:rPr>
              <a:t>Fig. 3. </a:t>
            </a:r>
            <a:r>
              <a:rPr lang="en-US" sz="1000" b="0" i="0" dirty="0">
                <a:solidFill>
                  <a:schemeClr val="tx1">
                    <a:lumMod val="75000"/>
                    <a:lumOff val="25000"/>
                  </a:schemeClr>
                </a:solidFill>
                <a:effectLst/>
              </a:rPr>
              <a:t>Neoplastic entities that may be misclassified as other neoplasms. </a:t>
            </a:r>
            <a:r>
              <a:rPr lang="en-US" sz="1000" b="1" i="0" dirty="0">
                <a:solidFill>
                  <a:schemeClr val="tx1">
                    <a:lumMod val="75000"/>
                    <a:lumOff val="25000"/>
                  </a:schemeClr>
                </a:solidFill>
                <a:effectLst/>
              </a:rPr>
              <a:t>a</a:t>
            </a:r>
            <a:r>
              <a:rPr lang="en-US" sz="1000" b="0" i="0" dirty="0">
                <a:solidFill>
                  <a:schemeClr val="tx1">
                    <a:lumMod val="75000"/>
                    <a:lumOff val="25000"/>
                  </a:schemeClr>
                </a:solidFill>
                <a:effectLst/>
              </a:rPr>
              <a:t> DLBCL with cohesive appearing aggregates, mimicking carcinoma (</a:t>
            </a:r>
            <a:r>
              <a:rPr lang="en-US" sz="1000" b="0" i="0" dirty="0" err="1">
                <a:solidFill>
                  <a:schemeClr val="tx1">
                    <a:lumMod val="75000"/>
                    <a:lumOff val="25000"/>
                  </a:schemeClr>
                </a:solidFill>
                <a:effectLst/>
              </a:rPr>
              <a:t>Hemacolor</a:t>
            </a:r>
            <a:r>
              <a:rPr lang="en-US" sz="1000" b="0" i="0" dirty="0">
                <a:solidFill>
                  <a:schemeClr val="tx1">
                    <a:lumMod val="75000"/>
                    <a:lumOff val="25000"/>
                  </a:schemeClr>
                </a:solidFill>
                <a:effectLst/>
              </a:rPr>
              <a:t>, × 40). </a:t>
            </a:r>
            <a:r>
              <a:rPr lang="en-US" sz="1000" b="1" i="0" dirty="0">
                <a:solidFill>
                  <a:schemeClr val="tx1">
                    <a:lumMod val="75000"/>
                    <a:lumOff val="25000"/>
                  </a:schemeClr>
                </a:solidFill>
                <a:effectLst/>
              </a:rPr>
              <a:t>b</a:t>
            </a:r>
            <a:r>
              <a:rPr lang="en-US" sz="1000" b="0" i="0" dirty="0">
                <a:solidFill>
                  <a:schemeClr val="tx1">
                    <a:lumMod val="75000"/>
                    <a:lumOff val="25000"/>
                  </a:schemeClr>
                </a:solidFill>
                <a:effectLst/>
              </a:rPr>
              <a:t> Metastatic NPC with </a:t>
            </a:r>
            <a:r>
              <a:rPr lang="en-US" sz="1000" b="0" i="0" dirty="0" err="1">
                <a:solidFill>
                  <a:schemeClr val="tx1">
                    <a:lumMod val="75000"/>
                    <a:lumOff val="25000"/>
                  </a:schemeClr>
                </a:solidFill>
                <a:effectLst/>
              </a:rPr>
              <a:t>discohesive</a:t>
            </a:r>
            <a:r>
              <a:rPr lang="en-US" sz="1000" b="0" i="0" dirty="0">
                <a:solidFill>
                  <a:schemeClr val="tx1">
                    <a:lumMod val="75000"/>
                    <a:lumOff val="25000"/>
                  </a:schemeClr>
                </a:solidFill>
                <a:effectLst/>
              </a:rPr>
              <a:t> cells, mimicking NHL (</a:t>
            </a:r>
            <a:r>
              <a:rPr lang="en-US" sz="1000" b="0" i="0" dirty="0" err="1">
                <a:solidFill>
                  <a:schemeClr val="tx1">
                    <a:lumMod val="75000"/>
                    <a:lumOff val="25000"/>
                  </a:schemeClr>
                </a:solidFill>
                <a:effectLst/>
              </a:rPr>
              <a:t>Hemacolor</a:t>
            </a:r>
            <a:r>
              <a:rPr lang="en-US" sz="1000" b="0" i="0" dirty="0">
                <a:solidFill>
                  <a:schemeClr val="tx1">
                    <a:lumMod val="75000"/>
                    <a:lumOff val="25000"/>
                  </a:schemeClr>
                </a:solidFill>
                <a:effectLst/>
              </a:rPr>
              <a:t>, × 40). </a:t>
            </a:r>
            <a:r>
              <a:rPr lang="en-US" sz="1000" b="1" i="0" dirty="0">
                <a:solidFill>
                  <a:schemeClr val="tx1">
                    <a:lumMod val="75000"/>
                    <a:lumOff val="25000"/>
                  </a:schemeClr>
                </a:solidFill>
                <a:effectLst/>
              </a:rPr>
              <a:t>c</a:t>
            </a:r>
            <a:r>
              <a:rPr lang="en-US" sz="1000" b="0" i="0" dirty="0">
                <a:solidFill>
                  <a:schemeClr val="tx1">
                    <a:lumMod val="75000"/>
                    <a:lumOff val="25000"/>
                  </a:schemeClr>
                </a:solidFill>
                <a:effectLst/>
              </a:rPr>
              <a:t> Metastatic small cell carcinoma with dispersed cells; finely granular, even chromatin without prominent nucleoli (Pap, × 40), in contrast to (</a:t>
            </a:r>
            <a:r>
              <a:rPr lang="en-US" sz="1000" b="1" i="0" dirty="0">
                <a:solidFill>
                  <a:schemeClr val="tx1">
                    <a:lumMod val="75000"/>
                    <a:lumOff val="25000"/>
                  </a:schemeClr>
                </a:solidFill>
                <a:effectLst/>
              </a:rPr>
              <a:t>d</a:t>
            </a:r>
            <a:r>
              <a:rPr lang="en-US" sz="1000" b="0" i="0" dirty="0">
                <a:solidFill>
                  <a:schemeClr val="tx1">
                    <a:lumMod val="75000"/>
                    <a:lumOff val="25000"/>
                  </a:schemeClr>
                </a:solidFill>
                <a:effectLst/>
              </a:rPr>
              <a:t>) DLBCL with nuclei of similar size, but with coarser chromatin and prominent nucleoli (Pap, × 40). </a:t>
            </a:r>
            <a:r>
              <a:rPr lang="en-US" sz="1000" b="1" i="0" dirty="0">
                <a:solidFill>
                  <a:schemeClr val="tx1">
                    <a:lumMod val="75000"/>
                    <a:lumOff val="25000"/>
                  </a:schemeClr>
                </a:solidFill>
                <a:effectLst/>
              </a:rPr>
              <a:t>e</a:t>
            </a:r>
            <a:r>
              <a:rPr lang="en-US" sz="1000" b="0" i="0" dirty="0">
                <a:solidFill>
                  <a:schemeClr val="tx1">
                    <a:lumMod val="75000"/>
                    <a:lumOff val="25000"/>
                  </a:schemeClr>
                </a:solidFill>
                <a:effectLst/>
              </a:rPr>
              <a:t> Syncytial sheet of malignant cells with oval, vesicular nuclei and prominent nucleoli (Pap, × 20), which may appear similar to epithelioid granuloma, as shown in (</a:t>
            </a:r>
            <a:r>
              <a:rPr lang="en-US" sz="1000" b="1" i="0" dirty="0">
                <a:solidFill>
                  <a:schemeClr val="tx1">
                    <a:lumMod val="75000"/>
                    <a:lumOff val="25000"/>
                  </a:schemeClr>
                </a:solidFill>
                <a:effectLst/>
              </a:rPr>
              <a:t>f)</a:t>
            </a:r>
            <a:r>
              <a:rPr lang="en-US" sz="1000" b="0" i="0" dirty="0">
                <a:solidFill>
                  <a:schemeClr val="tx1">
                    <a:lumMod val="75000"/>
                    <a:lumOff val="25000"/>
                  </a:schemeClr>
                </a:solidFill>
                <a:effectLst/>
              </a:rPr>
              <a:t>, in which the cells have lower N/C ratios, a more haphazard nuclear arrangement and less prominent nucleoli (Pap, × 20). </a:t>
            </a:r>
            <a:r>
              <a:rPr lang="en-US" sz="1000" b="1" i="0" dirty="0">
                <a:solidFill>
                  <a:schemeClr val="tx1">
                    <a:lumMod val="75000"/>
                    <a:lumOff val="25000"/>
                  </a:schemeClr>
                </a:solidFill>
                <a:effectLst/>
              </a:rPr>
              <a:t>g</a:t>
            </a:r>
            <a:r>
              <a:rPr lang="en-US" sz="1000" b="0" i="0" dirty="0">
                <a:solidFill>
                  <a:schemeClr val="tx1">
                    <a:lumMod val="75000"/>
                    <a:lumOff val="25000"/>
                  </a:schemeClr>
                </a:solidFill>
                <a:effectLst/>
              </a:rPr>
              <a:t> ALCL with HRS-like cells on a background of small lymphocytes; inset shows binucleated RS-like cells (Pap, × 60). </a:t>
            </a:r>
            <a:r>
              <a:rPr lang="en-US" sz="1000" b="1" i="0" dirty="0">
                <a:solidFill>
                  <a:schemeClr val="tx1">
                    <a:lumMod val="75000"/>
                    <a:lumOff val="25000"/>
                  </a:schemeClr>
                </a:solidFill>
                <a:effectLst/>
              </a:rPr>
              <a:t>h</a:t>
            </a:r>
            <a:r>
              <a:rPr lang="en-US" sz="1000" b="0" i="0" dirty="0">
                <a:solidFill>
                  <a:schemeClr val="tx1">
                    <a:lumMod val="75000"/>
                    <a:lumOff val="25000"/>
                  </a:schemeClr>
                </a:solidFill>
                <a:effectLst/>
              </a:rPr>
              <a:t> AITL showing scattered large HRS-like cells on a background of smaller lymphocytes, mimicking HL; inset shows a binucleated RS-like cell (Pap, × 40).</a:t>
            </a:r>
          </a:p>
        </p:txBody>
      </p:sp>
      <p:pic>
        <p:nvPicPr>
          <p:cNvPr id="3" name="Picture 2" descr="A collage of images of cells&#10;&#10;AI-generated content may be incorrect.">
            <a:extLst>
              <a:ext uri="{FF2B5EF4-FFF2-40B4-BE49-F238E27FC236}">
                <a16:creationId xmlns:a16="http://schemas.microsoft.com/office/drawing/2014/main" id="{14785134-B713-842C-DC7F-526DA2645572}"/>
              </a:ext>
            </a:extLst>
          </p:cNvPr>
          <p:cNvPicPr>
            <a:picLocks noChangeAspect="1"/>
          </p:cNvPicPr>
          <p:nvPr/>
        </p:nvPicPr>
        <p:blipFill>
          <a:blip r:embed="rId2"/>
          <a:stretch>
            <a:fillRect/>
          </a:stretch>
        </p:blipFill>
        <p:spPr>
          <a:xfrm>
            <a:off x="4312571" y="640080"/>
            <a:ext cx="3519355" cy="5252773"/>
          </a:xfrm>
          <a:prstGeom prst="rect">
            <a:avLst/>
          </a:prstGeom>
        </p:spPr>
      </p:pic>
      <p:sp>
        <p:nvSpPr>
          <p:cNvPr id="55"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083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MY"/>
            </a:p>
          </p:txBody>
        </p:sp>
        <p:sp>
          <p:nvSpPr>
            <p:cNvPr id="1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MY"/>
            </a:p>
          </p:txBody>
        </p:sp>
        <p:sp>
          <p:nvSpPr>
            <p:cNvPr id="1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MY"/>
            </a:p>
          </p:txBody>
        </p:sp>
        <p:sp>
          <p:nvSpPr>
            <p:cNvPr id="1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MY"/>
            </a:p>
          </p:txBody>
        </p:sp>
        <p:sp>
          <p:nvSpPr>
            <p:cNvPr id="1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MY"/>
            </a:p>
          </p:txBody>
        </p:sp>
        <p:sp>
          <p:nvSpPr>
            <p:cNvPr id="1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MY"/>
            </a:p>
          </p:txBody>
        </p:sp>
        <p:sp>
          <p:nvSpPr>
            <p:cNvPr id="1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MY"/>
            </a:p>
          </p:txBody>
        </p:sp>
        <p:sp>
          <p:nvSpPr>
            <p:cNvPr id="1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MY"/>
            </a:p>
          </p:txBody>
        </p:sp>
        <p:sp>
          <p:nvSpPr>
            <p:cNvPr id="1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MY"/>
            </a:p>
          </p:txBody>
        </p:sp>
        <p:sp>
          <p:nvSpPr>
            <p:cNvPr id="2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MY"/>
            </a:p>
          </p:txBody>
        </p:sp>
        <p:sp>
          <p:nvSpPr>
            <p:cNvPr id="2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MY"/>
            </a:p>
          </p:txBody>
        </p:sp>
        <p:sp>
          <p:nvSpPr>
            <p:cNvPr id="2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MY"/>
            </a:p>
          </p:txBody>
        </p:sp>
      </p:grpSp>
      <p:grpSp>
        <p:nvGrpSpPr>
          <p:cNvPr id="24" name="Group 2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32"/>
            <a:ext cx="1767505" cy="6853285"/>
            <a:chOff x="6627813" y="195454"/>
            <a:chExt cx="1952625" cy="5678297"/>
          </a:xfrm>
        </p:grpSpPr>
        <p:sp>
          <p:nvSpPr>
            <p:cNvPr id="2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MY"/>
            </a:p>
          </p:txBody>
        </p:sp>
        <p:sp>
          <p:nvSpPr>
            <p:cNvPr id="2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MY"/>
            </a:p>
          </p:txBody>
        </p:sp>
        <p:sp>
          <p:nvSpPr>
            <p:cNvPr id="2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MY"/>
            </a:p>
          </p:txBody>
        </p:sp>
        <p:sp>
          <p:nvSpPr>
            <p:cNvPr id="2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MY"/>
            </a:p>
          </p:txBody>
        </p:sp>
        <p:sp>
          <p:nvSpPr>
            <p:cNvPr id="2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MY"/>
            </a:p>
          </p:txBody>
        </p:sp>
        <p:sp>
          <p:nvSpPr>
            <p:cNvPr id="3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MY"/>
            </a:p>
          </p:txBody>
        </p:sp>
        <p:sp>
          <p:nvSpPr>
            <p:cNvPr id="3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MY"/>
            </a:p>
          </p:txBody>
        </p:sp>
        <p:sp>
          <p:nvSpPr>
            <p:cNvPr id="3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MY"/>
            </a:p>
          </p:txBody>
        </p:sp>
        <p:sp>
          <p:nvSpPr>
            <p:cNvPr id="3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MY"/>
            </a:p>
          </p:txBody>
        </p:sp>
        <p:sp>
          <p:nvSpPr>
            <p:cNvPr id="3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MY"/>
            </a:p>
          </p:txBody>
        </p:sp>
        <p:sp>
          <p:nvSpPr>
            <p:cNvPr id="3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MY"/>
            </a:p>
          </p:txBody>
        </p:sp>
        <p:sp>
          <p:nvSpPr>
            <p:cNvPr id="3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MY"/>
            </a:p>
          </p:txBody>
        </p:sp>
      </p:grpSp>
      <p:sp>
        <p:nvSpPr>
          <p:cNvPr id="38" name="Rectangle 3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40" name="Freeform 6">
            <a:extLst>
              <a:ext uri="{FF2B5EF4-FFF2-40B4-BE49-F238E27FC236}">
                <a16:creationId xmlns:a16="http://schemas.microsoft.com/office/drawing/2014/main" id="{1C84F1F1-4602-447E-9A65-91C7D6D2E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MY"/>
          </a:p>
        </p:txBody>
      </p:sp>
      <p:sp useBgFill="1">
        <p:nvSpPr>
          <p:cNvPr id="42" name="Rectangle 41">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7A2BBD8-EF4B-7644-5C26-208D27C29FA6}"/>
              </a:ext>
            </a:extLst>
          </p:cNvPr>
          <p:cNvSpPr>
            <a:spLocks noGrp="1"/>
          </p:cNvSpPr>
          <p:nvPr>
            <p:ph type="body" idx="1"/>
          </p:nvPr>
        </p:nvSpPr>
        <p:spPr>
          <a:xfrm>
            <a:off x="2529796" y="4127644"/>
            <a:ext cx="6098663" cy="1126283"/>
          </a:xfrm>
        </p:spPr>
        <p:txBody>
          <a:bodyPr vert="horz" lIns="91440" tIns="45720" rIns="91440" bIns="45720" rtlCol="0" anchor="t">
            <a:normAutofit/>
          </a:bodyPr>
          <a:lstStyle/>
          <a:p>
            <a:endParaRPr lang="en-US" sz="1800"/>
          </a:p>
        </p:txBody>
      </p:sp>
      <p:sp>
        <p:nvSpPr>
          <p:cNvPr id="4" name="Title 3">
            <a:extLst>
              <a:ext uri="{FF2B5EF4-FFF2-40B4-BE49-F238E27FC236}">
                <a16:creationId xmlns:a16="http://schemas.microsoft.com/office/drawing/2014/main" id="{727FA893-B882-E5B5-49BA-7253E59BB0BB}"/>
              </a:ext>
            </a:extLst>
          </p:cNvPr>
          <p:cNvSpPr>
            <a:spLocks noGrp="1"/>
          </p:cNvSpPr>
          <p:nvPr>
            <p:ph type="title"/>
          </p:nvPr>
        </p:nvSpPr>
        <p:spPr>
          <a:xfrm>
            <a:off x="2529796" y="1864865"/>
            <a:ext cx="6098663" cy="2262781"/>
          </a:xfrm>
        </p:spPr>
        <p:txBody>
          <a:bodyPr vert="horz" lIns="91440" tIns="45720" rIns="91440" bIns="45720" rtlCol="0" anchor="b">
            <a:normAutofit/>
          </a:bodyPr>
          <a:lstStyle/>
          <a:p>
            <a:r>
              <a:rPr lang="en-US" sz="5400"/>
              <a:t>OFF-RADAR ENTITIES</a:t>
            </a:r>
          </a:p>
        </p:txBody>
      </p:sp>
      <p:sp>
        <p:nvSpPr>
          <p:cNvPr id="44" name="Rectangle 43">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34737"/>
            <a:ext cx="2138628" cy="6638625"/>
            <a:chOff x="2487613" y="285750"/>
            <a:chExt cx="2428875" cy="5654676"/>
          </a:xfrm>
          <a:solidFill>
            <a:schemeClr val="tx2">
              <a:lumMod val="60000"/>
              <a:lumOff val="40000"/>
              <a:alpha val="40000"/>
            </a:schemeClr>
          </a:solidFill>
        </p:grpSpPr>
        <p:sp>
          <p:nvSpPr>
            <p:cNvPr id="47"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MY"/>
            </a:p>
          </p:txBody>
        </p:sp>
        <p:sp>
          <p:nvSpPr>
            <p:cNvPr id="48"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MY"/>
            </a:p>
          </p:txBody>
        </p:sp>
        <p:sp>
          <p:nvSpPr>
            <p:cNvPr id="49"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MY"/>
            </a:p>
          </p:txBody>
        </p:sp>
        <p:sp>
          <p:nvSpPr>
            <p:cNvPr id="50"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MY"/>
            </a:p>
          </p:txBody>
        </p:sp>
        <p:sp>
          <p:nvSpPr>
            <p:cNvPr id="51"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MY"/>
            </a:p>
          </p:txBody>
        </p:sp>
        <p:sp>
          <p:nvSpPr>
            <p:cNvPr id="52"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MY"/>
            </a:p>
          </p:txBody>
        </p:sp>
        <p:sp>
          <p:nvSpPr>
            <p:cNvPr id="53"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MY"/>
            </a:p>
          </p:txBody>
        </p:sp>
        <p:sp>
          <p:nvSpPr>
            <p:cNvPr id="54"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MY"/>
            </a:p>
          </p:txBody>
        </p:sp>
        <p:sp>
          <p:nvSpPr>
            <p:cNvPr id="55"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MY"/>
            </a:p>
          </p:txBody>
        </p:sp>
        <p:sp>
          <p:nvSpPr>
            <p:cNvPr id="56"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MY"/>
            </a:p>
          </p:txBody>
        </p:sp>
        <p:sp>
          <p:nvSpPr>
            <p:cNvPr id="57"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MY"/>
            </a:p>
          </p:txBody>
        </p:sp>
        <p:sp>
          <p:nvSpPr>
            <p:cNvPr id="58"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MY"/>
            </a:p>
          </p:txBody>
        </p:sp>
      </p:grpSp>
      <p:sp>
        <p:nvSpPr>
          <p:cNvPr id="60"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Tree>
    <p:extLst>
      <p:ext uri="{BB962C8B-B14F-4D97-AF65-F5344CB8AC3E}">
        <p14:creationId xmlns:p14="http://schemas.microsoft.com/office/powerpoint/2010/main" val="2101304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MY" sz="2800">
                <a:solidFill>
                  <a:schemeClr val="bg1"/>
                </a:solidFill>
              </a:rPr>
              <a:t>Off-Radar Entities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r>
              <a:rPr dirty="0"/>
              <a:t>These uncommon entities include follicular dendritic cell sarcoma (FDCS), Langerhans cell histiocytosis (LCH) which can occasionally involve lymph nodes, and Rosai-Dorfman disease (RDD).</a:t>
            </a:r>
          </a:p>
          <a:p>
            <a:r>
              <a:rPr dirty="0"/>
              <a:t>These entities may be misdiagnosed as either reactive or other neoplastic entities, </a:t>
            </a:r>
            <a:endParaRPr lang="en-GB" dirty="0"/>
          </a:p>
          <a:p>
            <a:r>
              <a:rPr lang="en-GB" dirty="0"/>
              <a:t>Others- c</a:t>
            </a:r>
            <a:r>
              <a:rPr dirty="0" err="1"/>
              <a:t>ommon</a:t>
            </a:r>
            <a:r>
              <a:rPr lang="en-GB" dirty="0"/>
              <a:t> </a:t>
            </a:r>
            <a:r>
              <a:rPr dirty="0"/>
              <a:t>lymphomas such as FL or other NHLs which can rarely exhibit unusual morphologic features such as signet ring cell or spindle cell morphology.</a:t>
            </a:r>
          </a:p>
          <a:p>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lnSpcReduction="10000"/>
          </a:bodyPr>
          <a:lstStyle/>
          <a:p>
            <a:pPr>
              <a:lnSpc>
                <a:spcPct val="90000"/>
              </a:lnSpc>
            </a:pPr>
            <a:r>
              <a:rPr lang="en-GB" sz="1400"/>
              <a:t>Follicular Dendritic Cell Sarcoma (FDCS)</a:t>
            </a:r>
          </a:p>
          <a:p>
            <a:pPr lvl="1">
              <a:lnSpc>
                <a:spcPct val="90000"/>
              </a:lnSpc>
            </a:pPr>
            <a:r>
              <a:rPr lang="en-GB" sz="1400"/>
              <a:t>May potentially be mistaken for non-neoplastic entities such as granulomatous lymphadenitis, lymphoma, metastatic lymphoepithelial carcinoma (especially undifferentiated NPC), metastatic </a:t>
            </a:r>
            <a:r>
              <a:rPr lang="en-GB" sz="1400" err="1"/>
              <a:t>sarcomatoid</a:t>
            </a:r>
            <a:r>
              <a:rPr lang="en-GB" sz="1400"/>
              <a:t> carcinoma, metastatic melanoma, and spindle cell mesenchymal </a:t>
            </a:r>
            <a:r>
              <a:rPr lang="en-GB" sz="1400" err="1"/>
              <a:t>tumours</a:t>
            </a:r>
            <a:r>
              <a:rPr lang="en-GB" sz="1400"/>
              <a:t>.</a:t>
            </a:r>
          </a:p>
          <a:p>
            <a:pPr lvl="1">
              <a:lnSpc>
                <a:spcPct val="90000"/>
              </a:lnSpc>
            </a:pPr>
            <a:r>
              <a:rPr lang="en-GB" sz="1400"/>
              <a:t>FDCS is composed of syncytial sheets or fascicles, and sometimes storiform arrangements, of spindle cells admixed with small background lymphocytes.</a:t>
            </a:r>
          </a:p>
          <a:p>
            <a:pPr lvl="1">
              <a:lnSpc>
                <a:spcPct val="90000"/>
              </a:lnSpc>
            </a:pPr>
            <a:r>
              <a:rPr lang="en-GB" sz="1400"/>
              <a:t>The lesional cells are spindle-shaped, with elongated nuclei featuring pale vesicular chromatin and prominent nucleoli, nuclear </a:t>
            </a:r>
            <a:r>
              <a:rPr lang="en-GB" sz="1400" err="1"/>
              <a:t>pseudoinclusions</a:t>
            </a:r>
            <a:r>
              <a:rPr lang="en-GB" sz="1400"/>
              <a:t>, and eosinophilic cytoplasm.</a:t>
            </a:r>
          </a:p>
          <a:p>
            <a:pPr lvl="1">
              <a:lnSpc>
                <a:spcPct val="90000"/>
              </a:lnSpc>
            </a:pPr>
            <a:r>
              <a:rPr lang="en-GB" sz="1400"/>
              <a:t>Necrosis and mitotic counts are variable.</a:t>
            </a:r>
          </a:p>
          <a:p>
            <a:pPr lvl="1">
              <a:lnSpc>
                <a:spcPct val="90000"/>
              </a:lnSpc>
            </a:pPr>
            <a:r>
              <a:rPr lang="en-GB" sz="1400"/>
              <a:t>In any spindle cell lesion in a lymph node, especially in no oncologic, or if a history of Castleman disease is present, FDCS should be considered.</a:t>
            </a:r>
          </a:p>
          <a:p>
            <a:pPr lvl="1">
              <a:lnSpc>
                <a:spcPct val="90000"/>
              </a:lnSpc>
            </a:pPr>
            <a:r>
              <a:rPr lang="en-GB" sz="1400"/>
              <a:t>Distinctive </a:t>
            </a:r>
            <a:r>
              <a:rPr lang="en-GB" sz="1400" err="1"/>
              <a:t>immunoprofile</a:t>
            </a:r>
            <a:r>
              <a:rPr lang="en-GB" sz="1400"/>
              <a:t> - positive for CD21, CD23, CD35, and CXCL13, and negative for usual lymphoid markers (CD45, CXD3, CD20), most </a:t>
            </a:r>
            <a:r>
              <a:rPr lang="en-GB" sz="1400" err="1"/>
              <a:t>cytokeratins</a:t>
            </a:r>
            <a:r>
              <a:rPr lang="en-GB" sz="1400"/>
              <a:t> and usual histiocytic markers.</a:t>
            </a:r>
          </a:p>
          <a:p>
            <a:pPr>
              <a:lnSpc>
                <a:spcPct val="90000"/>
              </a:lnSpc>
            </a:pPr>
            <a:endParaRPr lang="en-GB" sz="1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lnSpcReduction="10000"/>
          </a:bodyPr>
          <a:lstStyle/>
          <a:p>
            <a:pPr>
              <a:lnSpc>
                <a:spcPct val="90000"/>
              </a:lnSpc>
            </a:pPr>
            <a:r>
              <a:rPr lang="en-MY" sz="1500"/>
              <a:t>Langerhans Cell Histiocytosis (LCH)</a:t>
            </a:r>
          </a:p>
          <a:p>
            <a:pPr lvl="1">
              <a:lnSpc>
                <a:spcPct val="90000"/>
              </a:lnSpc>
            </a:pPr>
            <a:r>
              <a:rPr lang="en-MY" sz="1500"/>
              <a:t>LCH usually involves </a:t>
            </a:r>
            <a:r>
              <a:rPr lang="en-MY" sz="1500" err="1"/>
              <a:t>extranodal</a:t>
            </a:r>
            <a:r>
              <a:rPr lang="en-MY" sz="1500"/>
              <a:t> sites but occasionally can involve lymph nodes.</a:t>
            </a:r>
          </a:p>
          <a:p>
            <a:pPr lvl="1">
              <a:lnSpc>
                <a:spcPct val="90000"/>
              </a:lnSpc>
            </a:pPr>
            <a:r>
              <a:rPr lang="en-MY" sz="1500"/>
              <a:t>The main differential diagnoses - granulomatous lymphadenitis, histiocytic reactions including </a:t>
            </a:r>
            <a:r>
              <a:rPr lang="en-MY" sz="1500" err="1"/>
              <a:t>dermatopathic</a:t>
            </a:r>
            <a:r>
              <a:rPr lang="en-MY" sz="1500"/>
              <a:t> lymphadenitis, Kimura disease, RDD, melanoma, and rarely HL.</a:t>
            </a:r>
          </a:p>
          <a:p>
            <a:pPr lvl="1">
              <a:lnSpc>
                <a:spcPct val="90000"/>
              </a:lnSpc>
            </a:pPr>
            <a:r>
              <a:rPr lang="en-MY" sz="1500"/>
              <a:t>LCH usually shows variable numbers of epithelioid Langerhans cells with round to oval, indented or convoluted nuclei with nuclear grooves. Bi- or multinucleation is frequent.</a:t>
            </a:r>
          </a:p>
          <a:p>
            <a:pPr lvl="1">
              <a:lnSpc>
                <a:spcPct val="90000"/>
              </a:lnSpc>
            </a:pPr>
            <a:r>
              <a:rPr lang="en-MY" sz="1500"/>
              <a:t>Prominent eosinophils may be seen in the background, raising a differential of Kimura disease (eosinophils are more numerous, accompanying endothelial cells and occasional collagenous fragments) </a:t>
            </a:r>
          </a:p>
          <a:p>
            <a:pPr lvl="1">
              <a:lnSpc>
                <a:spcPct val="90000"/>
              </a:lnSpc>
            </a:pPr>
            <a:r>
              <a:rPr lang="en-MY" sz="1500"/>
              <a:t>Langerhans cells can also be seen in </a:t>
            </a:r>
            <a:r>
              <a:rPr lang="en-MY" sz="1500" err="1"/>
              <a:t>dermatopathic</a:t>
            </a:r>
            <a:r>
              <a:rPr lang="en-MY" sz="1500"/>
              <a:t> lymphadenitis; however, there are usual accompanying melanin-containing histiocytes and proliferating capillaries, and an appropriate dermatologic history should be sought.</a:t>
            </a:r>
          </a:p>
          <a:p>
            <a:pPr>
              <a:lnSpc>
                <a:spcPct val="90000"/>
              </a:lnSpc>
            </a:pPr>
            <a:endParaRPr lang="en-MY"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MY" sz="2200">
                <a:solidFill>
                  <a:schemeClr val="bg1"/>
                </a:solidFill>
              </a:rPr>
              <a:t>Background</a:t>
            </a:r>
          </a:p>
        </p:txBody>
      </p:sp>
      <p:sp>
        <p:nvSpPr>
          <p:cNvPr id="48"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50" name="Rectangle 49">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lnSpcReduction="10000"/>
          </a:bodyPr>
          <a:lstStyle/>
          <a:p>
            <a:pPr>
              <a:lnSpc>
                <a:spcPct val="90000"/>
              </a:lnSpc>
            </a:pPr>
            <a:r>
              <a:rPr lang="en-GB" sz="1100"/>
              <a:t>Use of FNAC - diagnosis of reactive and infectious conditions, metastatic malignancy, which is facilitated by ancillary testing on cell block (CB) material. </a:t>
            </a:r>
          </a:p>
          <a:p>
            <a:pPr>
              <a:lnSpc>
                <a:spcPct val="90000"/>
              </a:lnSpc>
            </a:pPr>
            <a:r>
              <a:rPr lang="en-GB" sz="1100"/>
              <a:t>Its diagnostic utility in LPDs varies based on cytopathologist expertise, available ancillary tests, and multidisciplinary clinical practices.</a:t>
            </a:r>
          </a:p>
          <a:p>
            <a:pPr>
              <a:lnSpc>
                <a:spcPct val="90000"/>
              </a:lnSpc>
            </a:pPr>
            <a:r>
              <a:rPr lang="en-GB" sz="1100"/>
              <a:t>In settings with limited access to personalized medicine or targeted therapies, molecular subtyping may hold less clinical relevance compared to tertiary referral </a:t>
            </a:r>
            <a:r>
              <a:rPr lang="en-GB" sz="1100" err="1"/>
              <a:t>centers</a:t>
            </a:r>
            <a:r>
              <a:rPr lang="en-GB" sz="1100"/>
              <a:t>.</a:t>
            </a:r>
          </a:p>
          <a:p>
            <a:pPr lvl="1">
              <a:lnSpc>
                <a:spcPct val="90000"/>
              </a:lnSpc>
            </a:pPr>
            <a:r>
              <a:rPr lang="en-GB" sz="1100"/>
              <a:t> FNAC with basic ancillary testing or immunophenotyping using flow cytometry (FC) or immunocytochemistry (ICC) may be sufficient. </a:t>
            </a:r>
          </a:p>
          <a:p>
            <a:pPr>
              <a:lnSpc>
                <a:spcPct val="90000"/>
              </a:lnSpc>
            </a:pPr>
            <a:r>
              <a:rPr lang="en-GB" sz="1100"/>
              <a:t>In tertiary centres, definitive diagnosis may involve excisional, core, or FNAC with ancillary testing. With growing use of molecular subtyping and targeted therapy, reliance on smaller samples like FNAC is increasing.</a:t>
            </a:r>
          </a:p>
          <a:p>
            <a:pPr>
              <a:lnSpc>
                <a:spcPct val="90000"/>
              </a:lnSpc>
            </a:pPr>
            <a:r>
              <a:rPr lang="en-GB" sz="1100"/>
              <a:t> FNAC or core biopsy is also suitable for inaccessible nodal sites or when invasive procedures are not feasible. </a:t>
            </a:r>
          </a:p>
          <a:p>
            <a:pPr>
              <a:lnSpc>
                <a:spcPct val="90000"/>
              </a:lnSpc>
            </a:pPr>
            <a:r>
              <a:rPr lang="en-GB" sz="1100"/>
              <a:t>Morphological assessment is still the starting point for both initial triage and definitive diagnosis. </a:t>
            </a:r>
          </a:p>
          <a:p>
            <a:pPr>
              <a:lnSpc>
                <a:spcPct val="90000"/>
              </a:lnSpc>
            </a:pPr>
            <a:r>
              <a:rPr lang="en-GB" sz="1100"/>
              <a:t>In this review, pitfalls are classified into four main groups: </a:t>
            </a:r>
          </a:p>
          <a:p>
            <a:pPr lvl="1">
              <a:lnSpc>
                <a:spcPct val="90000"/>
              </a:lnSpc>
            </a:pPr>
            <a:r>
              <a:rPr lang="en-GB" sz="1100"/>
              <a:t>FNs (i.e., malignancies that may be missed on cytologic evaluation), </a:t>
            </a:r>
          </a:p>
          <a:p>
            <a:pPr lvl="1">
              <a:lnSpc>
                <a:spcPct val="90000"/>
              </a:lnSpc>
            </a:pPr>
            <a:r>
              <a:rPr lang="en-GB" sz="1100"/>
              <a:t>FPs (i.e., benign conditions that are erroneously diagnosed as malignant), </a:t>
            </a:r>
          </a:p>
          <a:p>
            <a:pPr lvl="1">
              <a:lnSpc>
                <a:spcPct val="90000"/>
              </a:lnSpc>
            </a:pPr>
            <a:r>
              <a:rPr lang="en-GB" sz="1100"/>
              <a:t>neoplasms prone to misclassification, and </a:t>
            </a:r>
          </a:p>
          <a:p>
            <a:pPr lvl="1">
              <a:lnSpc>
                <a:spcPct val="90000"/>
              </a:lnSpc>
            </a:pPr>
            <a:r>
              <a:rPr lang="en-GB" sz="1100"/>
              <a:t>off-radar entities that may be missed because of their rarity.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lnSpcReduction="10000"/>
          </a:bodyPr>
          <a:lstStyle/>
          <a:p>
            <a:pPr>
              <a:lnSpc>
                <a:spcPct val="90000"/>
              </a:lnSpc>
            </a:pPr>
            <a:r>
              <a:rPr lang="en-GB" sz="1400"/>
              <a:t>Rosai-Dorfman Disease (RDD): </a:t>
            </a:r>
          </a:p>
          <a:p>
            <a:pPr lvl="1">
              <a:lnSpc>
                <a:spcPct val="90000"/>
              </a:lnSpc>
            </a:pPr>
            <a:r>
              <a:rPr lang="en-GB" sz="1400"/>
              <a:t>RDD may mimic lymphoma, often lymphadenopathy in multiple sites</a:t>
            </a:r>
          </a:p>
          <a:p>
            <a:pPr lvl="1">
              <a:lnSpc>
                <a:spcPct val="90000"/>
              </a:lnSpc>
            </a:pPr>
            <a:r>
              <a:rPr lang="en-GB" sz="1400"/>
              <a:t>Documented errors in cytologic diagnoses include suspicion of NHL and HL, or nonspecific reactive lymphadenopathy, as well as granulomatous lymphadenitis.</a:t>
            </a:r>
          </a:p>
          <a:p>
            <a:pPr lvl="1">
              <a:lnSpc>
                <a:spcPct val="90000"/>
              </a:lnSpc>
            </a:pPr>
            <a:r>
              <a:rPr lang="en-GB" sz="1400"/>
              <a:t>A differential diagnosis of LCH has also been suggested due to the presence of prominent histiocytic cells; however, LCH does not show prominent emperipolesis, and histiocytic cells are CD1a positive and exhibit characteristic twisted or grooved nuclei, unlike the histiocytes in RDD.</a:t>
            </a:r>
          </a:p>
          <a:p>
            <a:pPr lvl="1">
              <a:lnSpc>
                <a:spcPct val="90000"/>
              </a:lnSpc>
            </a:pPr>
            <a:r>
              <a:rPr lang="en-GB" sz="1400"/>
              <a:t>The characteristic histiocyte in RDD is very large, containing one to several nuclei with fine, even chromatin and abundant cytoplasm within which are intact, viable lymphocytes and/or plasma cells.</a:t>
            </a:r>
          </a:p>
          <a:p>
            <a:pPr lvl="1">
              <a:lnSpc>
                <a:spcPct val="90000"/>
              </a:lnSpc>
            </a:pPr>
            <a:r>
              <a:rPr lang="en-GB" sz="1400"/>
              <a:t>The engulfed cells are often surrounded by a small space within the cytoplasm of the large histiocyte.</a:t>
            </a:r>
          </a:p>
          <a:p>
            <a:pPr lvl="1">
              <a:lnSpc>
                <a:spcPct val="90000"/>
              </a:lnSpc>
            </a:pPr>
            <a:r>
              <a:rPr lang="en-GB" sz="1400"/>
              <a:t>A combination of this classic morphology and the unusual feature of S100 reactivity (CD1a-negative) is usually sufficient to strongly suggest the diagnosis.</a:t>
            </a:r>
          </a:p>
          <a:p>
            <a:pPr>
              <a:lnSpc>
                <a:spcPct val="90000"/>
              </a:lnSpc>
            </a:pPr>
            <a:endParaRPr lang="en-GB" sz="1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69974" y="627197"/>
            <a:ext cx="5098525" cy="5321500"/>
          </a:xfrm>
        </p:spPr>
        <p:txBody>
          <a:bodyPr anchor="ctr">
            <a:normAutofit fontScale="92500" lnSpcReduction="10000"/>
          </a:bodyPr>
          <a:lstStyle/>
          <a:p>
            <a:pPr>
              <a:lnSpc>
                <a:spcPct val="90000"/>
              </a:lnSpc>
            </a:pPr>
            <a:r>
              <a:rPr lang="en-GB" sz="1400" dirty="0"/>
              <a:t>Unusual Morphologic Features in NHL</a:t>
            </a:r>
          </a:p>
          <a:p>
            <a:pPr lvl="1">
              <a:lnSpc>
                <a:spcPct val="90000"/>
              </a:lnSpc>
            </a:pPr>
            <a:r>
              <a:rPr lang="en-GB" sz="1400" dirty="0"/>
              <a:t>Some NHLs may present with unexpected cytomorphological features, </a:t>
            </a:r>
          </a:p>
          <a:p>
            <a:pPr lvl="1">
              <a:lnSpc>
                <a:spcPct val="90000"/>
              </a:lnSpc>
            </a:pPr>
            <a:r>
              <a:rPr lang="en-GB" sz="1400" dirty="0"/>
              <a:t>Reported an unusual case of FL with spindle cell morphology on histology, with elongated, slender nuclei that resembled spindled </a:t>
            </a:r>
            <a:r>
              <a:rPr lang="en-GB" sz="1400" dirty="0" err="1"/>
              <a:t>centroblasts</a:t>
            </a:r>
            <a:r>
              <a:rPr lang="en-GB" sz="1400" dirty="0"/>
              <a:t> and centrocytes, exhibiting the classical </a:t>
            </a:r>
            <a:r>
              <a:rPr lang="en-GB" sz="1400" dirty="0" err="1"/>
              <a:t>immunoprofile</a:t>
            </a:r>
            <a:r>
              <a:rPr lang="en-GB" sz="1400" dirty="0"/>
              <a:t> of FL, as well as the t(14;18)(q32;q21) translocation on FISH.</a:t>
            </a:r>
          </a:p>
          <a:p>
            <a:pPr lvl="1">
              <a:lnSpc>
                <a:spcPct val="90000"/>
              </a:lnSpc>
            </a:pPr>
            <a:r>
              <a:rPr lang="en-GB" sz="1400" dirty="0"/>
              <a:t>Spindle cell morphology in large B-cell lymphoma and ALCL, although the former more often occurs in </a:t>
            </a:r>
            <a:r>
              <a:rPr lang="en-GB" sz="1400" dirty="0" err="1"/>
              <a:t>extranodal</a:t>
            </a:r>
            <a:r>
              <a:rPr lang="en-GB" sz="1400" dirty="0"/>
              <a:t> sites.</a:t>
            </a:r>
          </a:p>
          <a:p>
            <a:pPr lvl="2">
              <a:lnSpc>
                <a:spcPct val="90000"/>
              </a:lnSpc>
            </a:pPr>
            <a:r>
              <a:rPr dirty="0"/>
              <a:t>These can potentially be mistaken for FDCS, metastatic </a:t>
            </a:r>
            <a:r>
              <a:rPr dirty="0" err="1"/>
              <a:t>sarcomatoid</a:t>
            </a:r>
            <a:r>
              <a:rPr dirty="0"/>
              <a:t> carcinoma, mesenchymal </a:t>
            </a:r>
            <a:r>
              <a:rPr dirty="0" err="1"/>
              <a:t>tumours</a:t>
            </a:r>
            <a:r>
              <a:rPr dirty="0"/>
              <a:t>, and melanoma.</a:t>
            </a:r>
            <a:endParaRPr lang="en-MY" dirty="0"/>
          </a:p>
          <a:p>
            <a:pPr lvl="1">
              <a:lnSpc>
                <a:spcPct val="90000"/>
              </a:lnSpc>
            </a:pPr>
            <a:r>
              <a:rPr lang="en-MY" sz="1400" dirty="0"/>
              <a:t>a variety of NHL including FL, SLL, and MZL, as well as T-cell lymphomas have been documented to exhibit signet ring cell morphology, mimicking carcinoma or non-lymphoid lesions.</a:t>
            </a:r>
          </a:p>
          <a:p>
            <a:pPr lvl="1">
              <a:lnSpc>
                <a:spcPct val="90000"/>
              </a:lnSpc>
            </a:pPr>
            <a:r>
              <a:rPr lang="en-MY" sz="1400" dirty="0"/>
              <a:t>In B-cell lymphomas, the signet ring cells contain either an empty appearing cytoplasmic vacuole or eosinophilic Russell body-like globules representing IgM.</a:t>
            </a:r>
          </a:p>
          <a:p>
            <a:pPr lvl="1">
              <a:lnSpc>
                <a:spcPct val="90000"/>
              </a:lnSpc>
            </a:pPr>
            <a:r>
              <a:rPr lang="en-MY" sz="1400" dirty="0"/>
              <a:t>The cells are distinguished from true signet ring cells by the eosinophilic appearance of the cytoplasmic globules, unlike the more bluish or greyish, bubbly appearance of true cytoplasmic mucin.</a:t>
            </a:r>
          </a:p>
          <a:p>
            <a:pPr>
              <a:lnSpc>
                <a:spcPct val="90000"/>
              </a:lnSpc>
            </a:pPr>
            <a:endParaRPr lang="en-MY" sz="1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MY" sz="2400">
                <a:solidFill>
                  <a:schemeClr val="bg1"/>
                </a:solidFill>
              </a:rPr>
              <a:t>Conclusion</a:t>
            </a:r>
          </a:p>
        </p:txBody>
      </p:sp>
      <p:sp>
        <p:nvSpPr>
          <p:cNvPr id="1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21" name="Rectangle 20">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pPr>
              <a:lnSpc>
                <a:spcPct val="90000"/>
              </a:lnSpc>
            </a:pPr>
            <a:r>
              <a:rPr lang="en-GB" sz="1300"/>
              <a:t>Pathologist must be aware of the major pitfalls and limitations of cytologic diagnosis leading to potential FN or FP diagnosis, malignancies mimicking each other, and less common entities that may otherwise not be considered. </a:t>
            </a:r>
          </a:p>
          <a:p>
            <a:pPr>
              <a:lnSpc>
                <a:spcPct val="90000"/>
              </a:lnSpc>
            </a:pPr>
            <a:r>
              <a:rPr lang="en-GB" sz="1300"/>
              <a:t>A triple approach is recommended, which includes attention to clinical information, careful morphologic evaluation and judicious application of ancillary tests.</a:t>
            </a:r>
          </a:p>
          <a:p>
            <a:pPr>
              <a:lnSpc>
                <a:spcPct val="90000"/>
              </a:lnSpc>
            </a:pPr>
            <a:r>
              <a:rPr lang="en-GB" sz="1300"/>
              <a:t>Recognising the dangers of hypocellular smears is important, as these may be treacherous and lead to both FN and FP diagnoses.</a:t>
            </a:r>
          </a:p>
          <a:p>
            <a:pPr>
              <a:lnSpc>
                <a:spcPct val="90000"/>
              </a:lnSpc>
            </a:pPr>
            <a:r>
              <a:rPr lang="en-GB" sz="1300"/>
              <a:t>Understanding the limitations of histoarchitectural examination on cytology and the awareness of potentially “invisible” lymphomas such as MZL or low-grade FL is crucial. </a:t>
            </a:r>
          </a:p>
          <a:p>
            <a:pPr>
              <a:lnSpc>
                <a:spcPct val="90000"/>
              </a:lnSpc>
            </a:pPr>
            <a:r>
              <a:rPr lang="en-GB" sz="1300"/>
              <a:t>Where a benign cytologic diagnosis is made, it is advisable  to include a note recommending histologic examination if lymphadenopathy persists or progresses, or if there are suspicious clinical features.</a:t>
            </a:r>
          </a:p>
          <a:p>
            <a:pPr>
              <a:lnSpc>
                <a:spcPct val="90000"/>
              </a:lnSpc>
            </a:pPr>
            <a:r>
              <a:rPr lang="en-GB" sz="1300"/>
              <a:t>Finally, the judicious application of ancillary techniques such as FC, CB with ICC, and molecular testing on cytologic samples can resolved some diagnostic dilemmas.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MY"/>
            </a:p>
          </p:txBody>
        </p:sp>
        <p:sp>
          <p:nvSpPr>
            <p:cNvPr id="12"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MY"/>
            </a:p>
          </p:txBody>
        </p:sp>
        <p:sp>
          <p:nvSpPr>
            <p:cNvPr id="13"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MY"/>
            </a:p>
          </p:txBody>
        </p:sp>
        <p:sp>
          <p:nvSpPr>
            <p:cNvPr id="14"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MY"/>
            </a:p>
          </p:txBody>
        </p:sp>
        <p:sp>
          <p:nvSpPr>
            <p:cNvPr id="15"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MY"/>
            </a:p>
          </p:txBody>
        </p:sp>
        <p:sp>
          <p:nvSpPr>
            <p:cNvPr id="16"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MY"/>
            </a:p>
          </p:txBody>
        </p:sp>
        <p:sp>
          <p:nvSpPr>
            <p:cNvPr id="17"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MY"/>
            </a:p>
          </p:txBody>
        </p:sp>
        <p:sp>
          <p:nvSpPr>
            <p:cNvPr id="18"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MY"/>
            </a:p>
          </p:txBody>
        </p:sp>
        <p:sp>
          <p:nvSpPr>
            <p:cNvPr id="19"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MY"/>
            </a:p>
          </p:txBody>
        </p:sp>
        <p:sp>
          <p:nvSpPr>
            <p:cNvPr id="20"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MY"/>
            </a:p>
          </p:txBody>
        </p:sp>
        <p:sp>
          <p:nvSpPr>
            <p:cNvPr id="21"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MY"/>
            </a:p>
          </p:txBody>
        </p:sp>
        <p:sp>
          <p:nvSpPr>
            <p:cNvPr id="22"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MY"/>
            </a:p>
          </p:txBody>
        </p:sp>
      </p:grpSp>
      <p:grpSp>
        <p:nvGrpSpPr>
          <p:cNvPr id="24" name="Group 23">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5"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MY"/>
            </a:p>
          </p:txBody>
        </p:sp>
        <p:sp>
          <p:nvSpPr>
            <p:cNvPr id="26"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MY"/>
            </a:p>
          </p:txBody>
        </p:sp>
        <p:sp>
          <p:nvSpPr>
            <p:cNvPr id="27"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MY"/>
            </a:p>
          </p:txBody>
        </p:sp>
        <p:sp>
          <p:nvSpPr>
            <p:cNvPr id="28"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MY"/>
            </a:p>
          </p:txBody>
        </p:sp>
        <p:sp>
          <p:nvSpPr>
            <p:cNvPr id="29"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MY"/>
            </a:p>
          </p:txBody>
        </p:sp>
        <p:sp>
          <p:nvSpPr>
            <p:cNvPr id="30"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MY"/>
            </a:p>
          </p:txBody>
        </p:sp>
        <p:sp>
          <p:nvSpPr>
            <p:cNvPr id="31"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MY"/>
            </a:p>
          </p:txBody>
        </p:sp>
        <p:sp>
          <p:nvSpPr>
            <p:cNvPr id="32"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MY"/>
            </a:p>
          </p:txBody>
        </p:sp>
        <p:sp>
          <p:nvSpPr>
            <p:cNvPr id="33"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MY"/>
            </a:p>
          </p:txBody>
        </p:sp>
        <p:sp>
          <p:nvSpPr>
            <p:cNvPr id="34"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MY"/>
            </a:p>
          </p:txBody>
        </p:sp>
        <p:sp>
          <p:nvSpPr>
            <p:cNvPr id="35"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MY"/>
            </a:p>
          </p:txBody>
        </p:sp>
        <p:sp>
          <p:nvSpPr>
            <p:cNvPr id="36"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MY"/>
            </a:p>
          </p:txBody>
        </p:sp>
      </p:grpSp>
      <p:sp>
        <p:nvSpPr>
          <p:cNvPr id="38" name="Rectangle 37">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40"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MY"/>
          </a:p>
        </p:txBody>
      </p:sp>
      <p:sp>
        <p:nvSpPr>
          <p:cNvPr id="42" name="Rectangle 41">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document&#10;&#10;AI-generated content may be incorrect.">
            <a:extLst>
              <a:ext uri="{FF2B5EF4-FFF2-40B4-BE49-F238E27FC236}">
                <a16:creationId xmlns:a16="http://schemas.microsoft.com/office/drawing/2014/main" id="{022ACB2E-0731-92AF-B4BE-B81E3543F6BA}"/>
              </a:ext>
            </a:extLst>
          </p:cNvPr>
          <p:cNvPicPr>
            <a:picLocks noChangeAspect="1"/>
          </p:cNvPicPr>
          <p:nvPr/>
        </p:nvPicPr>
        <p:blipFill>
          <a:blip r:embed="rId2"/>
          <a:stretch>
            <a:fillRect/>
          </a:stretch>
        </p:blipFill>
        <p:spPr>
          <a:xfrm>
            <a:off x="2190369" y="643467"/>
            <a:ext cx="4763261" cy="5571066"/>
          </a:xfrm>
          <a:prstGeom prst="rect">
            <a:avLst/>
          </a:prstGeom>
        </p:spPr>
      </p:pic>
    </p:spTree>
    <p:extLst>
      <p:ext uri="{BB962C8B-B14F-4D97-AF65-F5344CB8AC3E}">
        <p14:creationId xmlns:p14="http://schemas.microsoft.com/office/powerpoint/2010/main" val="2585263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ist of medication&#10;&#10;AI-generated content may be incorrect.">
            <a:extLst>
              <a:ext uri="{FF2B5EF4-FFF2-40B4-BE49-F238E27FC236}">
                <a16:creationId xmlns:a16="http://schemas.microsoft.com/office/drawing/2014/main" id="{8B7F8F8E-1492-A4A3-2360-2AF630E73386}"/>
              </a:ext>
            </a:extLst>
          </p:cNvPr>
          <p:cNvPicPr>
            <a:picLocks noChangeAspect="1"/>
          </p:cNvPicPr>
          <p:nvPr/>
        </p:nvPicPr>
        <p:blipFill>
          <a:blip r:embed="rId2"/>
          <a:stretch>
            <a:fillRect/>
          </a:stretch>
        </p:blipFill>
        <p:spPr>
          <a:xfrm>
            <a:off x="807766" y="643467"/>
            <a:ext cx="7528466" cy="5571066"/>
          </a:xfrm>
          <a:prstGeom prst="rect">
            <a:avLst/>
          </a:prstGeom>
        </p:spPr>
      </p:pic>
    </p:spTree>
    <p:extLst>
      <p:ext uri="{BB962C8B-B14F-4D97-AF65-F5344CB8AC3E}">
        <p14:creationId xmlns:p14="http://schemas.microsoft.com/office/powerpoint/2010/main" val="2901438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document&#10;&#10;AI-generated content may be incorrect.">
            <a:extLst>
              <a:ext uri="{FF2B5EF4-FFF2-40B4-BE49-F238E27FC236}">
                <a16:creationId xmlns:a16="http://schemas.microsoft.com/office/drawing/2014/main" id="{3FA2817C-9086-330F-4F76-A8C3AAC52BFC}"/>
              </a:ext>
            </a:extLst>
          </p:cNvPr>
          <p:cNvPicPr>
            <a:picLocks noChangeAspect="1"/>
          </p:cNvPicPr>
          <p:nvPr/>
        </p:nvPicPr>
        <p:blipFill>
          <a:blip r:embed="rId2"/>
          <a:stretch>
            <a:fillRect/>
          </a:stretch>
        </p:blipFill>
        <p:spPr>
          <a:xfrm>
            <a:off x="2287863" y="643467"/>
            <a:ext cx="4568273" cy="5571066"/>
          </a:xfrm>
          <a:prstGeom prst="rect">
            <a:avLst/>
          </a:prstGeom>
        </p:spPr>
      </p:pic>
    </p:spTree>
    <p:extLst>
      <p:ext uri="{BB962C8B-B14F-4D97-AF65-F5344CB8AC3E}">
        <p14:creationId xmlns:p14="http://schemas.microsoft.com/office/powerpoint/2010/main" val="2380777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4211F2-36E0-8854-3ECD-4115B76A982D}"/>
              </a:ext>
            </a:extLst>
          </p:cNvPr>
          <p:cNvSpPr>
            <a:spLocks noGrp="1"/>
          </p:cNvSpPr>
          <p:nvPr>
            <p:ph type="title"/>
          </p:nvPr>
        </p:nvSpPr>
        <p:spPr/>
        <p:txBody>
          <a:bodyPr/>
          <a:lstStyle/>
          <a:p>
            <a:r>
              <a:rPr lang="en-GB" dirty="0"/>
              <a:t>THANK YOU</a:t>
            </a:r>
            <a:endParaRPr lang="en-MY" dirty="0"/>
          </a:p>
        </p:txBody>
      </p:sp>
      <p:sp>
        <p:nvSpPr>
          <p:cNvPr id="5" name="Text Placeholder 4">
            <a:extLst>
              <a:ext uri="{FF2B5EF4-FFF2-40B4-BE49-F238E27FC236}">
                <a16:creationId xmlns:a16="http://schemas.microsoft.com/office/drawing/2014/main" id="{F5600BA6-0501-B58C-5351-1FE0449093A6}"/>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277821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4"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MY"/>
            </a:p>
          </p:txBody>
        </p:sp>
        <p:sp>
          <p:nvSpPr>
            <p:cNvPr id="15"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MY"/>
            </a:p>
          </p:txBody>
        </p:sp>
        <p:sp>
          <p:nvSpPr>
            <p:cNvPr id="16"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MY"/>
            </a:p>
          </p:txBody>
        </p:sp>
        <p:sp>
          <p:nvSpPr>
            <p:cNvPr id="17"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MY"/>
            </a:p>
          </p:txBody>
        </p:sp>
        <p:sp>
          <p:nvSpPr>
            <p:cNvPr id="18"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MY"/>
            </a:p>
          </p:txBody>
        </p:sp>
        <p:sp>
          <p:nvSpPr>
            <p:cNvPr id="19"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MY"/>
            </a:p>
          </p:txBody>
        </p:sp>
        <p:sp>
          <p:nvSpPr>
            <p:cNvPr id="20"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MY"/>
            </a:p>
          </p:txBody>
        </p:sp>
        <p:sp>
          <p:nvSpPr>
            <p:cNvPr id="21"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MY"/>
            </a:p>
          </p:txBody>
        </p:sp>
        <p:sp>
          <p:nvSpPr>
            <p:cNvPr id="22"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MY"/>
            </a:p>
          </p:txBody>
        </p:sp>
        <p:sp>
          <p:nvSpPr>
            <p:cNvPr id="23"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MY"/>
            </a:p>
          </p:txBody>
        </p:sp>
        <p:sp>
          <p:nvSpPr>
            <p:cNvPr id="24"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MY"/>
            </a:p>
          </p:txBody>
        </p:sp>
        <p:sp>
          <p:nvSpPr>
            <p:cNvPr id="25"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MY"/>
            </a:p>
          </p:txBody>
        </p:sp>
      </p:grpSp>
      <p:grpSp>
        <p:nvGrpSpPr>
          <p:cNvPr id="27" name="Group 26">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32"/>
            <a:ext cx="1767505" cy="6853285"/>
            <a:chOff x="6627813" y="195454"/>
            <a:chExt cx="1952625" cy="5678297"/>
          </a:xfrm>
        </p:grpSpPr>
        <p:sp>
          <p:nvSpPr>
            <p:cNvPr id="28"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MY"/>
            </a:p>
          </p:txBody>
        </p:sp>
        <p:sp>
          <p:nvSpPr>
            <p:cNvPr id="29"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MY"/>
            </a:p>
          </p:txBody>
        </p:sp>
        <p:sp>
          <p:nvSpPr>
            <p:cNvPr id="30"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MY"/>
            </a:p>
          </p:txBody>
        </p:sp>
        <p:sp>
          <p:nvSpPr>
            <p:cNvPr id="31"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MY"/>
            </a:p>
          </p:txBody>
        </p:sp>
        <p:sp>
          <p:nvSpPr>
            <p:cNvPr id="32"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MY"/>
            </a:p>
          </p:txBody>
        </p:sp>
        <p:sp>
          <p:nvSpPr>
            <p:cNvPr id="33"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MY"/>
            </a:p>
          </p:txBody>
        </p:sp>
        <p:sp>
          <p:nvSpPr>
            <p:cNvPr id="34"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MY"/>
            </a:p>
          </p:txBody>
        </p:sp>
        <p:sp>
          <p:nvSpPr>
            <p:cNvPr id="35"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MY"/>
            </a:p>
          </p:txBody>
        </p:sp>
        <p:sp>
          <p:nvSpPr>
            <p:cNvPr id="36"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MY"/>
            </a:p>
          </p:txBody>
        </p:sp>
        <p:sp>
          <p:nvSpPr>
            <p:cNvPr id="37"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MY"/>
            </a:p>
          </p:txBody>
        </p:sp>
        <p:sp>
          <p:nvSpPr>
            <p:cNvPr id="38"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MY"/>
            </a:p>
          </p:txBody>
        </p:sp>
        <p:sp>
          <p:nvSpPr>
            <p:cNvPr id="39"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MY"/>
            </a:p>
          </p:txBody>
        </p:sp>
      </p:grpSp>
      <p:sp>
        <p:nvSpPr>
          <p:cNvPr id="41" name="Rectangle 40">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43"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MY"/>
          </a:p>
        </p:txBody>
      </p:sp>
      <p:sp useBgFill="1">
        <p:nvSpPr>
          <p:cNvPr id="45" name="Rectangle 44">
            <a:extLst>
              <a:ext uri="{FF2B5EF4-FFF2-40B4-BE49-F238E27FC236}">
                <a16:creationId xmlns:a16="http://schemas.microsoft.com/office/drawing/2014/main" id="{34542078-E6A8-432D-8A8B-24604A3A5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dhesive bandages">
            <a:extLst>
              <a:ext uri="{FF2B5EF4-FFF2-40B4-BE49-F238E27FC236}">
                <a16:creationId xmlns:a16="http://schemas.microsoft.com/office/drawing/2014/main" id="{DD39FB7D-292F-1959-5619-6DC7BE34B440}"/>
              </a:ext>
            </a:extLst>
          </p:cNvPr>
          <p:cNvPicPr>
            <a:picLocks noChangeAspect="1"/>
          </p:cNvPicPr>
          <p:nvPr/>
        </p:nvPicPr>
        <p:blipFill>
          <a:blip r:embed="rId2">
            <a:duotone>
              <a:schemeClr val="bg2">
                <a:shade val="45000"/>
                <a:satMod val="135000"/>
              </a:schemeClr>
              <a:prstClr val="white"/>
            </a:duotone>
            <a:alphaModFix amt="40000"/>
          </a:blip>
          <a:srcRect r="10999" b="-1"/>
          <a:stretch>
            <a:fillRect/>
          </a:stretch>
        </p:blipFill>
        <p:spPr>
          <a:xfrm>
            <a:off x="20" y="10"/>
            <a:ext cx="9143980" cy="6857990"/>
          </a:xfrm>
          <a:prstGeom prst="rect">
            <a:avLst/>
          </a:prstGeom>
        </p:spPr>
      </p:pic>
      <p:grpSp>
        <p:nvGrpSpPr>
          <p:cNvPr id="47" name="Group 46">
            <a:extLst>
              <a:ext uri="{FF2B5EF4-FFF2-40B4-BE49-F238E27FC236}">
                <a16:creationId xmlns:a16="http://schemas.microsoft.com/office/drawing/2014/main" id="{A4E48887-9270-4938-917C-2297B0C115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48" name="Freeform 11">
              <a:extLst>
                <a:ext uri="{FF2B5EF4-FFF2-40B4-BE49-F238E27FC236}">
                  <a16:creationId xmlns:a16="http://schemas.microsoft.com/office/drawing/2014/main" id="{5E97A4B5-D696-4FFB-96EC-3969211AC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MY"/>
            </a:p>
          </p:txBody>
        </p:sp>
        <p:sp>
          <p:nvSpPr>
            <p:cNvPr id="49" name="Freeform 12">
              <a:extLst>
                <a:ext uri="{FF2B5EF4-FFF2-40B4-BE49-F238E27FC236}">
                  <a16:creationId xmlns:a16="http://schemas.microsoft.com/office/drawing/2014/main" id="{F4247FDA-9D72-4A20-A953-DB75522DB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MY"/>
            </a:p>
          </p:txBody>
        </p:sp>
        <p:sp>
          <p:nvSpPr>
            <p:cNvPr id="50" name="Freeform 13">
              <a:extLst>
                <a:ext uri="{FF2B5EF4-FFF2-40B4-BE49-F238E27FC236}">
                  <a16:creationId xmlns:a16="http://schemas.microsoft.com/office/drawing/2014/main" id="{178119CE-10A3-403E-B327-39FD33628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MY"/>
            </a:p>
          </p:txBody>
        </p:sp>
        <p:sp>
          <p:nvSpPr>
            <p:cNvPr id="51" name="Freeform 14">
              <a:extLst>
                <a:ext uri="{FF2B5EF4-FFF2-40B4-BE49-F238E27FC236}">
                  <a16:creationId xmlns:a16="http://schemas.microsoft.com/office/drawing/2014/main" id="{BF9051C7-DAAA-4503-B8B3-2FDE0E055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MY"/>
            </a:p>
          </p:txBody>
        </p:sp>
        <p:sp>
          <p:nvSpPr>
            <p:cNvPr id="52" name="Freeform 15">
              <a:extLst>
                <a:ext uri="{FF2B5EF4-FFF2-40B4-BE49-F238E27FC236}">
                  <a16:creationId xmlns:a16="http://schemas.microsoft.com/office/drawing/2014/main" id="{4B7EA962-12FB-487A-B341-0A6DE77E5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MY"/>
            </a:p>
          </p:txBody>
        </p:sp>
        <p:sp>
          <p:nvSpPr>
            <p:cNvPr id="53" name="Freeform 16">
              <a:extLst>
                <a:ext uri="{FF2B5EF4-FFF2-40B4-BE49-F238E27FC236}">
                  <a16:creationId xmlns:a16="http://schemas.microsoft.com/office/drawing/2014/main" id="{3610D4C8-EFBD-414C-8846-54C5698FB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MY"/>
            </a:p>
          </p:txBody>
        </p:sp>
        <p:sp>
          <p:nvSpPr>
            <p:cNvPr id="54" name="Freeform 17">
              <a:extLst>
                <a:ext uri="{FF2B5EF4-FFF2-40B4-BE49-F238E27FC236}">
                  <a16:creationId xmlns:a16="http://schemas.microsoft.com/office/drawing/2014/main" id="{C21E675F-1DAB-4885-B9DA-AB4632E51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MY"/>
            </a:p>
          </p:txBody>
        </p:sp>
        <p:sp>
          <p:nvSpPr>
            <p:cNvPr id="55" name="Freeform 18">
              <a:extLst>
                <a:ext uri="{FF2B5EF4-FFF2-40B4-BE49-F238E27FC236}">
                  <a16:creationId xmlns:a16="http://schemas.microsoft.com/office/drawing/2014/main" id="{7FE17559-57E1-41D8-9A82-52F0E1EC8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MY"/>
            </a:p>
          </p:txBody>
        </p:sp>
        <p:sp>
          <p:nvSpPr>
            <p:cNvPr id="56" name="Freeform 19">
              <a:extLst>
                <a:ext uri="{FF2B5EF4-FFF2-40B4-BE49-F238E27FC236}">
                  <a16:creationId xmlns:a16="http://schemas.microsoft.com/office/drawing/2014/main" id="{4D6BE54E-E15B-4BF7-AE9B-CA850E4C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MY"/>
            </a:p>
          </p:txBody>
        </p:sp>
        <p:sp>
          <p:nvSpPr>
            <p:cNvPr id="57" name="Freeform 20">
              <a:extLst>
                <a:ext uri="{FF2B5EF4-FFF2-40B4-BE49-F238E27FC236}">
                  <a16:creationId xmlns:a16="http://schemas.microsoft.com/office/drawing/2014/main" id="{C8CF1FE0-6D44-40D4-BC9E-2D2BAAC0F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MY"/>
            </a:p>
          </p:txBody>
        </p:sp>
        <p:sp>
          <p:nvSpPr>
            <p:cNvPr id="58" name="Freeform 21">
              <a:extLst>
                <a:ext uri="{FF2B5EF4-FFF2-40B4-BE49-F238E27FC236}">
                  <a16:creationId xmlns:a16="http://schemas.microsoft.com/office/drawing/2014/main" id="{4D8CD99F-0D63-4EC0-9E69-33C935AA9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MY"/>
            </a:p>
          </p:txBody>
        </p:sp>
        <p:sp>
          <p:nvSpPr>
            <p:cNvPr id="59" name="Freeform 22">
              <a:extLst>
                <a:ext uri="{FF2B5EF4-FFF2-40B4-BE49-F238E27FC236}">
                  <a16:creationId xmlns:a16="http://schemas.microsoft.com/office/drawing/2014/main" id="{2D1B0E6D-2301-4B85-87D9-2600A123F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MY"/>
            </a:p>
          </p:txBody>
        </p:sp>
      </p:grpSp>
      <p:sp>
        <p:nvSpPr>
          <p:cNvPr id="6" name="Title 5">
            <a:extLst>
              <a:ext uri="{FF2B5EF4-FFF2-40B4-BE49-F238E27FC236}">
                <a16:creationId xmlns:a16="http://schemas.microsoft.com/office/drawing/2014/main" id="{AB2C83CD-0138-AF43-54F8-9A1328C6AC85}"/>
              </a:ext>
            </a:extLst>
          </p:cNvPr>
          <p:cNvSpPr>
            <a:spLocks noGrp="1"/>
          </p:cNvSpPr>
          <p:nvPr>
            <p:ph type="title"/>
          </p:nvPr>
        </p:nvSpPr>
        <p:spPr>
          <a:xfrm>
            <a:off x="1941909" y="2514600"/>
            <a:ext cx="6686550" cy="2262781"/>
          </a:xfrm>
        </p:spPr>
        <p:txBody>
          <a:bodyPr vert="horz" lIns="91440" tIns="45720" rIns="91440" bIns="45720" rtlCol="0" anchor="b">
            <a:normAutofit/>
          </a:bodyPr>
          <a:lstStyle/>
          <a:p>
            <a:r>
              <a:rPr lang="en-US" sz="5400"/>
              <a:t>FALSE NEGATIVE</a:t>
            </a:r>
          </a:p>
        </p:txBody>
      </p:sp>
      <p:sp>
        <p:nvSpPr>
          <p:cNvPr id="7" name="Text Placeholder 6">
            <a:extLst>
              <a:ext uri="{FF2B5EF4-FFF2-40B4-BE49-F238E27FC236}">
                <a16:creationId xmlns:a16="http://schemas.microsoft.com/office/drawing/2014/main" id="{2FA69EB3-FBBD-A3B4-5FB4-AB8DEA8923AA}"/>
              </a:ext>
            </a:extLst>
          </p:cNvPr>
          <p:cNvSpPr>
            <a:spLocks noGrp="1"/>
          </p:cNvSpPr>
          <p:nvPr>
            <p:ph type="body" idx="1"/>
          </p:nvPr>
        </p:nvSpPr>
        <p:spPr>
          <a:xfrm>
            <a:off x="1941909" y="4777379"/>
            <a:ext cx="6686550" cy="1126283"/>
          </a:xfrm>
        </p:spPr>
        <p:txBody>
          <a:bodyPr vert="horz" lIns="91440" tIns="45720" rIns="91440" bIns="45720" rtlCol="0" anchor="t">
            <a:normAutofit/>
          </a:bodyPr>
          <a:lstStyle/>
          <a:p>
            <a:endParaRPr lang="en-US" sz="1800"/>
          </a:p>
        </p:txBody>
      </p:sp>
      <p:grpSp>
        <p:nvGrpSpPr>
          <p:cNvPr id="61" name="Group 60">
            <a:extLst>
              <a:ext uri="{FF2B5EF4-FFF2-40B4-BE49-F238E27FC236}">
                <a16:creationId xmlns:a16="http://schemas.microsoft.com/office/drawing/2014/main" id="{C9FB5BCB-55FF-44E8-B475-CB515D39DE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62" name="Freeform 27">
              <a:extLst>
                <a:ext uri="{FF2B5EF4-FFF2-40B4-BE49-F238E27FC236}">
                  <a16:creationId xmlns:a16="http://schemas.microsoft.com/office/drawing/2014/main" id="{842B4885-EC21-455B-8A5B-7CDE2D30F9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MY"/>
            </a:p>
          </p:txBody>
        </p:sp>
        <p:sp>
          <p:nvSpPr>
            <p:cNvPr id="63" name="Freeform 28">
              <a:extLst>
                <a:ext uri="{FF2B5EF4-FFF2-40B4-BE49-F238E27FC236}">
                  <a16:creationId xmlns:a16="http://schemas.microsoft.com/office/drawing/2014/main" id="{CE92F8D5-5207-478F-9179-D21A5D86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MY"/>
            </a:p>
          </p:txBody>
        </p:sp>
        <p:sp>
          <p:nvSpPr>
            <p:cNvPr id="64" name="Freeform 29">
              <a:extLst>
                <a:ext uri="{FF2B5EF4-FFF2-40B4-BE49-F238E27FC236}">
                  <a16:creationId xmlns:a16="http://schemas.microsoft.com/office/drawing/2014/main" id="{4C8A7AE2-A784-4F54-9BF4-F4EB9C536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MY"/>
            </a:p>
          </p:txBody>
        </p:sp>
        <p:sp>
          <p:nvSpPr>
            <p:cNvPr id="65" name="Freeform 30">
              <a:extLst>
                <a:ext uri="{FF2B5EF4-FFF2-40B4-BE49-F238E27FC236}">
                  <a16:creationId xmlns:a16="http://schemas.microsoft.com/office/drawing/2014/main" id="{AEAB3670-1604-4BFA-B67E-36C910957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MY"/>
            </a:p>
          </p:txBody>
        </p:sp>
        <p:sp>
          <p:nvSpPr>
            <p:cNvPr id="66" name="Freeform 31">
              <a:extLst>
                <a:ext uri="{FF2B5EF4-FFF2-40B4-BE49-F238E27FC236}">
                  <a16:creationId xmlns:a16="http://schemas.microsoft.com/office/drawing/2014/main" id="{FBA6345B-00E7-445F-9ED1-912D336F7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MY"/>
            </a:p>
          </p:txBody>
        </p:sp>
        <p:sp>
          <p:nvSpPr>
            <p:cNvPr id="67" name="Freeform 32">
              <a:extLst>
                <a:ext uri="{FF2B5EF4-FFF2-40B4-BE49-F238E27FC236}">
                  <a16:creationId xmlns:a16="http://schemas.microsoft.com/office/drawing/2014/main" id="{A71B4879-E81B-4A29-9124-003FE383B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MY"/>
            </a:p>
          </p:txBody>
        </p:sp>
        <p:sp>
          <p:nvSpPr>
            <p:cNvPr id="68" name="Freeform 33">
              <a:extLst>
                <a:ext uri="{FF2B5EF4-FFF2-40B4-BE49-F238E27FC236}">
                  <a16:creationId xmlns:a16="http://schemas.microsoft.com/office/drawing/2014/main" id="{18C79535-6DB6-4370-B6AD-61618DEC2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MY"/>
            </a:p>
          </p:txBody>
        </p:sp>
        <p:sp>
          <p:nvSpPr>
            <p:cNvPr id="69" name="Freeform 34">
              <a:extLst>
                <a:ext uri="{FF2B5EF4-FFF2-40B4-BE49-F238E27FC236}">
                  <a16:creationId xmlns:a16="http://schemas.microsoft.com/office/drawing/2014/main" id="{592032C5-4D35-44F8-839E-268D55CBCC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MY"/>
            </a:p>
          </p:txBody>
        </p:sp>
        <p:sp>
          <p:nvSpPr>
            <p:cNvPr id="70" name="Freeform 35">
              <a:extLst>
                <a:ext uri="{FF2B5EF4-FFF2-40B4-BE49-F238E27FC236}">
                  <a16:creationId xmlns:a16="http://schemas.microsoft.com/office/drawing/2014/main" id="{DDE5CD19-C4AD-4E06-AB6B-4D7CC554F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MY"/>
            </a:p>
          </p:txBody>
        </p:sp>
        <p:sp>
          <p:nvSpPr>
            <p:cNvPr id="71" name="Freeform 36">
              <a:extLst>
                <a:ext uri="{FF2B5EF4-FFF2-40B4-BE49-F238E27FC236}">
                  <a16:creationId xmlns:a16="http://schemas.microsoft.com/office/drawing/2014/main" id="{9767786B-D368-4A7A-A045-B98239B13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MY"/>
            </a:p>
          </p:txBody>
        </p:sp>
        <p:sp>
          <p:nvSpPr>
            <p:cNvPr id="72" name="Freeform 37">
              <a:extLst>
                <a:ext uri="{FF2B5EF4-FFF2-40B4-BE49-F238E27FC236}">
                  <a16:creationId xmlns:a16="http://schemas.microsoft.com/office/drawing/2014/main" id="{7B496475-025E-42C3-B075-3AF1731E3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MY"/>
            </a:p>
          </p:txBody>
        </p:sp>
        <p:sp>
          <p:nvSpPr>
            <p:cNvPr id="73" name="Freeform 38">
              <a:extLst>
                <a:ext uri="{FF2B5EF4-FFF2-40B4-BE49-F238E27FC236}">
                  <a16:creationId xmlns:a16="http://schemas.microsoft.com/office/drawing/2014/main" id="{148AF32A-DFE9-4CA7-9CFE-945ED38C7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MY"/>
            </a:p>
          </p:txBody>
        </p:sp>
      </p:grpSp>
      <p:sp>
        <p:nvSpPr>
          <p:cNvPr id="75" name="Rectangle 74">
            <a:extLst>
              <a:ext uri="{FF2B5EF4-FFF2-40B4-BE49-F238E27FC236}">
                <a16:creationId xmlns:a16="http://schemas.microsoft.com/office/drawing/2014/main" id="{B2AA32FB-B608-41B6-8760-AA13673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77" name="Freeform 33">
            <a:extLst>
              <a:ext uri="{FF2B5EF4-FFF2-40B4-BE49-F238E27FC236}">
                <a16:creationId xmlns:a16="http://schemas.microsoft.com/office/drawing/2014/main" id="{BCEEA0D8-22D2-4E96-ABCB-99344CEBC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MY"/>
          </a:p>
        </p:txBody>
      </p:sp>
    </p:spTree>
    <p:extLst>
      <p:ext uri="{BB962C8B-B14F-4D97-AF65-F5344CB8AC3E}">
        <p14:creationId xmlns:p14="http://schemas.microsoft.com/office/powerpoint/2010/main" val="181943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19A9C24-71FD-D247-5761-30B2C9B94A79}"/>
              </a:ext>
            </a:extLst>
          </p:cNvPr>
          <p:cNvSpPr>
            <a:spLocks noGrp="1"/>
          </p:cNvSpPr>
          <p:nvPr>
            <p:ph type="title"/>
          </p:nvPr>
        </p:nvSpPr>
        <p:spPr>
          <a:xfrm>
            <a:off x="944919" y="3101093"/>
            <a:ext cx="1840539" cy="3029344"/>
          </a:xfrm>
        </p:spPr>
        <p:txBody>
          <a:bodyPr>
            <a:normAutofit/>
          </a:bodyPr>
          <a:lstStyle/>
          <a:p>
            <a:r>
              <a:rPr lang="en-GB" sz="2600" dirty="0">
                <a:solidFill>
                  <a:schemeClr val="bg1"/>
                </a:solidFill>
              </a:rPr>
              <a:t>FALSE NEGATIVE</a:t>
            </a:r>
            <a:endParaRPr lang="en-MY" sz="2600" dirty="0">
              <a:solidFill>
                <a:schemeClr val="bg1"/>
              </a:solidFill>
            </a:endParaRPr>
          </a:p>
        </p:txBody>
      </p:sp>
      <p:sp>
        <p:nvSpPr>
          <p:cNvPr id="114"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116" name="Rectangle 115">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983E5B-7397-C340-5924-0C39C37B3479}"/>
              </a:ext>
            </a:extLst>
          </p:cNvPr>
          <p:cNvSpPr>
            <a:spLocks noGrp="1"/>
          </p:cNvSpPr>
          <p:nvPr>
            <p:ph idx="1"/>
          </p:nvPr>
        </p:nvSpPr>
        <p:spPr>
          <a:xfrm>
            <a:off x="3529933" y="589722"/>
            <a:ext cx="5098525" cy="5321500"/>
          </a:xfrm>
        </p:spPr>
        <p:txBody>
          <a:bodyPr anchor="ctr">
            <a:normAutofit/>
          </a:bodyPr>
          <a:lstStyle/>
          <a:p>
            <a:pPr>
              <a:lnSpc>
                <a:spcPct val="90000"/>
              </a:lnSpc>
            </a:pPr>
            <a:r>
              <a:rPr lang="en-GB" sz="1500" dirty="0"/>
              <a:t>Can occur In Pre-analytical phase (procedure and specimen processing). Analytical phase (cytological interpretation)Post-analytical phase (e.g., report writing).</a:t>
            </a:r>
          </a:p>
          <a:p>
            <a:pPr>
              <a:lnSpc>
                <a:spcPct val="90000"/>
              </a:lnSpc>
            </a:pPr>
            <a:r>
              <a:rPr lang="en-GB" sz="1500" dirty="0"/>
              <a:t>In the </a:t>
            </a:r>
            <a:r>
              <a:rPr lang="en-GB" sz="1500" dirty="0" err="1"/>
              <a:t>preana</a:t>
            </a:r>
            <a:r>
              <a:rPr lang="en-GB" sz="1500" dirty="0"/>
              <a:t> phase, sample adequacy and smear preparation are main considerations. </a:t>
            </a:r>
          </a:p>
          <a:p>
            <a:pPr>
              <a:lnSpc>
                <a:spcPct val="90000"/>
              </a:lnSpc>
            </a:pPr>
            <a:r>
              <a:rPr lang="en-GB" sz="1500" dirty="0"/>
              <a:t>FNACs should be performed by a trained individual, preferably with </a:t>
            </a:r>
            <a:r>
              <a:rPr lang="en-GB" sz="1500" dirty="0" err="1"/>
              <a:t>realtime</a:t>
            </a:r>
            <a:r>
              <a:rPr lang="en-GB" sz="1500" dirty="0"/>
              <a:t> feedback on sample adequacy, accompanied by optimal sample triage. </a:t>
            </a:r>
          </a:p>
          <a:p>
            <a:pPr>
              <a:lnSpc>
                <a:spcPct val="90000"/>
              </a:lnSpc>
            </a:pPr>
            <a:r>
              <a:rPr lang="en-GB" sz="1500" dirty="0"/>
              <a:t>ROSE important in determining specimen adequacy and plays key role in onsite specimen triage – e.g., determining the need for CB or collection of fresh material for ancillary testing.</a:t>
            </a:r>
          </a:p>
          <a:p>
            <a:pPr lvl="1">
              <a:lnSpc>
                <a:spcPct val="90000"/>
              </a:lnSpc>
            </a:pPr>
            <a:r>
              <a:rPr lang="en-MY" sz="1500" dirty="0"/>
              <a:t>Microbiology: fresh, sterile material, flow Cytometry (FC): fresh cell suspension (preferably in RPMI or saline), Cell Blocks (CB): useful for lymphoma, metastasis, non-nodal lesions.</a:t>
            </a:r>
          </a:p>
          <a:p>
            <a:pPr>
              <a:lnSpc>
                <a:spcPct val="90000"/>
              </a:lnSpc>
            </a:pPr>
            <a:endParaRPr lang="en-MY" sz="1500" dirty="0"/>
          </a:p>
        </p:txBody>
      </p:sp>
    </p:spTree>
    <p:extLst>
      <p:ext uri="{BB962C8B-B14F-4D97-AF65-F5344CB8AC3E}">
        <p14:creationId xmlns:p14="http://schemas.microsoft.com/office/powerpoint/2010/main" val="1857971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7BDD8-D49D-E419-FC7B-4D2DB3C45295}"/>
              </a:ext>
            </a:extLst>
          </p:cNvPr>
          <p:cNvSpPr>
            <a:spLocks noGrp="1"/>
          </p:cNvSpPr>
          <p:nvPr>
            <p:ph type="title"/>
          </p:nvPr>
        </p:nvSpPr>
        <p:spPr>
          <a:xfrm>
            <a:off x="944919" y="3101093"/>
            <a:ext cx="1840539" cy="3029344"/>
          </a:xfrm>
        </p:spPr>
        <p:txBody>
          <a:bodyPr>
            <a:normAutofit/>
          </a:bodyPr>
          <a:lstStyle/>
          <a:p>
            <a:r>
              <a:rPr lang="en-GB" sz="2600">
                <a:solidFill>
                  <a:schemeClr val="bg1"/>
                </a:solidFill>
              </a:rPr>
              <a:t>FALSE NEGATIVE</a:t>
            </a:r>
            <a:endParaRPr lang="en-MY" sz="2600">
              <a:solidFill>
                <a:schemeClr val="bg1"/>
              </a:solidFill>
            </a:endParaRPr>
          </a:p>
        </p:txBody>
      </p:sp>
      <p:sp>
        <p:nvSpPr>
          <p:cNvPr id="48"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MY"/>
          </a:p>
        </p:txBody>
      </p:sp>
      <p:sp useBgFill="1">
        <p:nvSpPr>
          <p:cNvPr id="50" name="Rectangle 49">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458AFB-39B6-87ED-4742-461BBCEFFEDA}"/>
              </a:ext>
            </a:extLst>
          </p:cNvPr>
          <p:cNvSpPr>
            <a:spLocks noGrp="1"/>
          </p:cNvSpPr>
          <p:nvPr>
            <p:ph idx="1"/>
          </p:nvPr>
        </p:nvSpPr>
        <p:spPr>
          <a:xfrm>
            <a:off x="3529933" y="589722"/>
            <a:ext cx="5098525" cy="5321500"/>
          </a:xfrm>
        </p:spPr>
        <p:txBody>
          <a:bodyPr anchor="ctr">
            <a:normAutofit/>
          </a:bodyPr>
          <a:lstStyle/>
          <a:p>
            <a:r>
              <a:rPr lang="en-MY"/>
              <a:t>Adequate cellularity threshold are difficult to defined</a:t>
            </a:r>
          </a:p>
          <a:p>
            <a:pPr lvl="1"/>
            <a:r>
              <a:rPr lang="en-MY"/>
              <a:t>In suspected lymphoid lesion - numerous well-preserved, well-stained lymphocytes is Important.  Because </a:t>
            </a:r>
            <a:r>
              <a:rPr lang="en-GB"/>
              <a:t>relative proportions of the different types/sizes of lymphoid cells is important to determine reactive or neoplastic. </a:t>
            </a:r>
          </a:p>
          <a:p>
            <a:pPr lvl="1"/>
            <a:r>
              <a:rPr lang="en-GB"/>
              <a:t>An inadequate diagnosis would prompt further investigation, as opposed to an FN diagnosis which may result in delayed diagnosis and treatment. </a:t>
            </a:r>
          </a:p>
          <a:p>
            <a:pPr lvl="1"/>
            <a:r>
              <a:rPr lang="en-GB"/>
              <a:t>If infectious aetiology or malignant cells seen - requirement for cellularity is lower, but there is a greater requirement for obtaining material for ancillary testing, e.g., fresh material for microbiological examination or CB for ICC, special stains, and molecular testing. </a:t>
            </a:r>
          </a:p>
          <a:p>
            <a:endParaRPr lang="en-MY"/>
          </a:p>
        </p:txBody>
      </p:sp>
    </p:spTree>
    <p:extLst>
      <p:ext uri="{BB962C8B-B14F-4D97-AF65-F5344CB8AC3E}">
        <p14:creationId xmlns:p14="http://schemas.microsoft.com/office/powerpoint/2010/main" val="139480034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1482</TotalTime>
  <Words>6278</Words>
  <Application>Microsoft Office PowerPoint</Application>
  <PresentationFormat>On-screen Show (4:3)</PresentationFormat>
  <Paragraphs>362</Paragraphs>
  <Slides>66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Aptos</vt:lpstr>
      <vt:lpstr>Arial</vt:lpstr>
      <vt:lpstr>Century Gothic</vt:lpstr>
      <vt:lpstr>Wingdings</vt:lpstr>
      <vt:lpstr>Wingdings 3</vt:lpstr>
      <vt:lpstr>Wisp</vt:lpstr>
      <vt:lpstr>ANATOMIC PATHOLOGY JOURNAL CLUB 2025  Pitfalls in Lymph Node Fine Needle Aspiration Cytology</vt:lpstr>
      <vt:lpstr>PowerPoint Presentation</vt:lpstr>
      <vt:lpstr>OUTLINE</vt:lpstr>
      <vt:lpstr>INTRODUCTION AND BACKGROUND</vt:lpstr>
      <vt:lpstr>Introduction</vt:lpstr>
      <vt:lpstr>Background</vt:lpstr>
      <vt:lpstr>FALSE NEGATIVE</vt:lpstr>
      <vt:lpstr>FALSE NEGATIVE</vt:lpstr>
      <vt:lpstr>FALSE NEGATIVE</vt:lpstr>
      <vt:lpstr>False Negatives</vt:lpstr>
      <vt:lpstr>Malignancies in which the lesional or diagnostic material is scant or mixed with non-neoplastic cells </vt:lpstr>
      <vt:lpstr>PowerPoint Presentation</vt:lpstr>
      <vt:lpstr>PowerPoint Presentation</vt:lpstr>
      <vt:lpstr>PowerPoint Presentation</vt:lpstr>
      <vt:lpstr>PowerPoint Presentation</vt:lpstr>
      <vt:lpstr>PowerPoint Presentation</vt:lpstr>
      <vt:lpstr>2. Lymphoproliferative Disorders with a Mixed Lymphoid Population</vt:lpstr>
      <vt:lpstr>PowerPoint Presentation</vt:lpstr>
      <vt:lpstr>PowerPoint Presentation</vt:lpstr>
      <vt:lpstr>PowerPoint Presentation</vt:lpstr>
      <vt:lpstr>PowerPoint Presentation</vt:lpstr>
      <vt:lpstr>PowerPoint Presentation</vt:lpstr>
      <vt:lpstr>3. Overlapping Findings in Benign and Malignant Conditions</vt:lpstr>
      <vt:lpstr>PowerPoint Presentation</vt:lpstr>
      <vt:lpstr>PowerPoint Presentation</vt:lpstr>
      <vt:lpstr>FALSE POSITIVE</vt:lpstr>
      <vt:lpstr>False Positives</vt:lpstr>
      <vt:lpstr>Reactive Lymphoid Lesions That Mimic LPDs</vt:lpstr>
      <vt:lpstr>PowerPoint Presentation</vt:lpstr>
      <vt:lpstr>PowerPoint Presentation</vt:lpstr>
      <vt:lpstr>PowerPoint Presentation</vt:lpstr>
      <vt:lpstr>PowerPoint Presentation</vt:lpstr>
      <vt:lpstr>PowerPoint Presentation</vt:lpstr>
      <vt:lpstr>Benign Non-Nodal Lesions That Mimic Malignancy</vt:lpstr>
      <vt:lpstr>PowerPoint Presentation</vt:lpstr>
      <vt:lpstr>PowerPoint Presentation</vt:lpstr>
      <vt:lpstr>PowerPoint Presentation</vt:lpstr>
      <vt:lpstr>PowerPoint Presentation</vt:lpstr>
      <vt:lpstr>PowerPoint Presentation</vt:lpstr>
      <vt:lpstr>PowerPoint Presentation</vt:lpstr>
      <vt:lpstr>MISCLASIFICATION OF TUMOUR</vt:lpstr>
      <vt:lpstr>PowerPoint Presentation</vt:lpstr>
      <vt:lpstr>Lymphoma versus Non-Lymphoid Malignancy</vt:lpstr>
      <vt:lpstr>PowerPoint Presentation</vt:lpstr>
      <vt:lpstr>PowerPoint Presentation</vt:lpstr>
      <vt:lpstr>PowerPoint Presentation</vt:lpstr>
      <vt:lpstr>PowerPoint Presentation</vt:lpstr>
      <vt:lpstr>PowerPoint Presentation</vt:lpstr>
      <vt:lpstr>PowerPoint Presentation</vt:lpstr>
      <vt:lpstr>Lymphomas Mimicking Each Other</vt:lpstr>
      <vt:lpstr>Lymphomas Mimicking Each Other</vt:lpstr>
      <vt:lpstr>Lymphomas Mimicking Each Other</vt:lpstr>
      <vt:lpstr>Lymphomas Mimicking Each Other</vt:lpstr>
      <vt:lpstr>PowerPoint Presentation</vt:lpstr>
      <vt:lpstr>PowerPoint Presentation</vt:lpstr>
      <vt:lpstr>OFF-RADAR ENTITIES</vt:lpstr>
      <vt:lpstr>Off-Radar Entities</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Masturah Ramli</dc:creator>
  <cp:keywords/>
  <dc:description>generated using python-pptx</dc:description>
  <cp:lastModifiedBy>Masturah Ramli</cp:lastModifiedBy>
  <cp:revision>9</cp:revision>
  <dcterms:created xsi:type="dcterms:W3CDTF">2013-01-27T09:14:16Z</dcterms:created>
  <dcterms:modified xsi:type="dcterms:W3CDTF">2025-05-29T13:43:31Z</dcterms:modified>
  <cp:category/>
</cp:coreProperties>
</file>